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5" r:id="rId7"/>
    <p:sldId id="438" r:id="rId8"/>
    <p:sldId id="439" r:id="rId9"/>
    <p:sldId id="440" r:id="rId10"/>
    <p:sldId id="332" r:id="rId11"/>
    <p:sldId id="441" r:id="rId12"/>
    <p:sldId id="442" r:id="rId13"/>
    <p:sldId id="443" r:id="rId14"/>
    <p:sldId id="444" r:id="rId15"/>
    <p:sldId id="445" r:id="rId16"/>
    <p:sldId id="446" r:id="rId17"/>
    <p:sldId id="447" r:id="rId18"/>
    <p:sldId id="448" r:id="rId19"/>
    <p:sldId id="449" r:id="rId20"/>
    <p:sldId id="450" r:id="rId21"/>
    <p:sldId id="451" r:id="rId22"/>
    <p:sldId id="341" r:id="rId23"/>
    <p:sldId id="452" r:id="rId24"/>
    <p:sldId id="453" r:id="rId25"/>
    <p:sldId id="454" r:id="rId26"/>
    <p:sldId id="455" r:id="rId27"/>
    <p:sldId id="456" r:id="rId28"/>
    <p:sldId id="457" r:id="rId29"/>
    <p:sldId id="458" r:id="rId30"/>
    <p:sldId id="459" r:id="rId31"/>
    <p:sldId id="460" r:id="rId32"/>
    <p:sldId id="346" r:id="rId33"/>
    <p:sldId id="461" r:id="rId34"/>
    <p:sldId id="462" r:id="rId35"/>
    <p:sldId id="463" r:id="rId36"/>
    <p:sldId id="464" r:id="rId37"/>
    <p:sldId id="465" r:id="rId38"/>
    <p:sldId id="466" r:id="rId39"/>
    <p:sldId id="467" r:id="rId40"/>
    <p:sldId id="468" r:id="rId41"/>
    <p:sldId id="469" r:id="rId42"/>
    <p:sldId id="470" r:id="rId43"/>
    <p:sldId id="471" r:id="rId44"/>
    <p:sldId id="472" r:id="rId45"/>
    <p:sldId id="473" r:id="rId46"/>
    <p:sldId id="474" r:id="rId47"/>
    <p:sldId id="475" r:id="rId48"/>
    <p:sldId id="303" r:id="rId49"/>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p:cViewPr>
        <p:scale>
          <a:sx n="66" d="100"/>
          <a:sy n="66" d="100"/>
        </p:scale>
        <p:origin x="-876" y="-324"/>
      </p:cViewPr>
      <p:guideLst>
        <p:guide orient="horz" pos="2151"/>
        <p:guide orient="horz" pos="1837"/>
        <p:guide orient="horz" pos="255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AB1195C9-8BDE-44A9-9DF9-51EA40F592EE}"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A4DC4DF-CD03-4840-B1EE-0BD1C65FE464}"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E6592823-2065-4623-B8C5-34B684F14E67}"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TextEdit="1"/>
          </p:cNvSpPr>
          <p:nvPr>
            <p:ph type="sldImg"/>
          </p:nvPr>
        </p:nvSpPr>
        <p:spPr bwMode="auto">
          <a:noFill/>
          <a:ln>
            <a:solidFill>
              <a:srgbClr val="000000"/>
            </a:solidFill>
            <a:miter lim="800000"/>
          </a:ln>
        </p:spPr>
      </p:sp>
      <p:sp>
        <p:nvSpPr>
          <p:cNvPr id="368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FBC6EA7-616D-4FD3-AFAF-F64D1CEB913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noTextEdit="1"/>
          </p:cNvSpPr>
          <p:nvPr>
            <p:ph type="sldImg"/>
          </p:nvPr>
        </p:nvSpPr>
        <p:spPr bwMode="auto">
          <a:noFill/>
          <a:ln>
            <a:solidFill>
              <a:srgbClr val="000000"/>
            </a:solidFill>
            <a:miter lim="800000"/>
          </a:ln>
        </p:spPr>
      </p:sp>
      <p:sp>
        <p:nvSpPr>
          <p:cNvPr id="389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6E11FF3-0C83-443E-ACD8-3C9E480FCF26}"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TextEdit="1"/>
          </p:cNvSpPr>
          <p:nvPr>
            <p:ph type="sldImg"/>
          </p:nvPr>
        </p:nvSpPr>
        <p:spPr bwMode="auto">
          <a:noFill/>
          <a:ln>
            <a:solidFill>
              <a:srgbClr val="000000"/>
            </a:solidFill>
            <a:miter lim="800000"/>
          </a:ln>
        </p:spPr>
      </p:sp>
      <p:sp>
        <p:nvSpPr>
          <p:cNvPr id="409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B762C85-77B5-4450-BCB2-1C1F882C1B4B}"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ln>
        </p:spPr>
      </p:sp>
      <p:sp>
        <p:nvSpPr>
          <p:cNvPr id="430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D66DCD4-F62B-4D6D-A36D-9D4A450CCA42}"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bwMode="auto">
          <a:noFill/>
          <a:ln>
            <a:solidFill>
              <a:srgbClr val="000000"/>
            </a:solidFill>
            <a:miter lim="800000"/>
          </a:ln>
        </p:spPr>
      </p:sp>
      <p:sp>
        <p:nvSpPr>
          <p:cNvPr id="450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0C41C55-5620-4F17-80FD-478A0A361D79}"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bwMode="auto">
          <a:noFill/>
          <a:ln>
            <a:solidFill>
              <a:srgbClr val="000000"/>
            </a:solidFill>
            <a:miter lim="800000"/>
          </a:ln>
        </p:spPr>
      </p:sp>
      <p:sp>
        <p:nvSpPr>
          <p:cNvPr id="471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173D076-3773-478F-AA4D-FFB074538ED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noFill/>
          <a:ln>
            <a:solidFill>
              <a:srgbClr val="000000"/>
            </a:solidFill>
            <a:miter lim="800000"/>
          </a:ln>
        </p:spPr>
      </p:sp>
      <p:sp>
        <p:nvSpPr>
          <p:cNvPr id="491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930F48E-3F46-4966-9320-5C11C87EE699}"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p:cNvSpPr>
          <p:nvPr>
            <p:ph type="sldImg"/>
          </p:nvPr>
        </p:nvSpPr>
        <p:spPr bwMode="auto">
          <a:noFill/>
          <a:ln>
            <a:solidFill>
              <a:srgbClr val="000000"/>
            </a:solidFill>
            <a:miter lim="800000"/>
          </a:ln>
        </p:spPr>
      </p:sp>
      <p:sp>
        <p:nvSpPr>
          <p:cNvPr id="512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6826FB8-8696-4021-8E27-6E68B13A0B32}" type="slidenum">
              <a:rPr lang="zh-CN" altLang="en-US"/>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noTextEdit="1"/>
          </p:cNvSpPr>
          <p:nvPr>
            <p:ph type="sldImg"/>
          </p:nvPr>
        </p:nvSpPr>
        <p:spPr bwMode="auto">
          <a:noFill/>
          <a:ln>
            <a:solidFill>
              <a:srgbClr val="000000"/>
            </a:solidFill>
            <a:miter lim="800000"/>
          </a:ln>
        </p:spPr>
      </p:sp>
      <p:sp>
        <p:nvSpPr>
          <p:cNvPr id="532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CD72051-B400-4F15-B48F-02F63B6D1030}"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noTextEdit="1"/>
          </p:cNvSpPr>
          <p:nvPr>
            <p:ph type="sldImg"/>
          </p:nvPr>
        </p:nvSpPr>
        <p:spPr bwMode="auto">
          <a:noFill/>
          <a:ln>
            <a:solidFill>
              <a:srgbClr val="000000"/>
            </a:solidFill>
            <a:miter lim="800000"/>
          </a:ln>
        </p:spPr>
      </p:sp>
      <p:sp>
        <p:nvSpPr>
          <p:cNvPr id="552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99748EF-7336-4671-87C9-4A8F7D0376AB}"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1FCA1A6-FE55-40B5-9850-09F273677E68}" type="slidenum">
              <a:rPr lang="zh-CN" altLang="en-US"/>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FE0CA58E-B4FE-4760-9621-4EE3C0F62926}"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noTextEdit="1"/>
          </p:cNvSpPr>
          <p:nvPr>
            <p:ph type="sldImg"/>
          </p:nvPr>
        </p:nvSpPr>
        <p:spPr bwMode="auto">
          <a:noFill/>
          <a:ln>
            <a:solidFill>
              <a:srgbClr val="000000"/>
            </a:solidFill>
            <a:miter lim="800000"/>
          </a:ln>
        </p:spPr>
      </p:sp>
      <p:sp>
        <p:nvSpPr>
          <p:cNvPr id="593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29219910-B5A9-4723-A370-73D1BB3A55E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noTextEdit="1"/>
          </p:cNvSpPr>
          <p:nvPr>
            <p:ph type="sldImg"/>
          </p:nvPr>
        </p:nvSpPr>
        <p:spPr bwMode="auto">
          <a:noFill/>
          <a:ln>
            <a:solidFill>
              <a:srgbClr val="000000"/>
            </a:solidFill>
            <a:miter lim="800000"/>
          </a:ln>
        </p:spPr>
      </p:sp>
      <p:sp>
        <p:nvSpPr>
          <p:cNvPr id="614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27A1826-0E5E-4663-855B-538F3059E8BE}"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noTextEdit="1"/>
          </p:cNvSpPr>
          <p:nvPr>
            <p:ph type="sldImg"/>
          </p:nvPr>
        </p:nvSpPr>
        <p:spPr bwMode="auto">
          <a:noFill/>
          <a:ln>
            <a:solidFill>
              <a:srgbClr val="000000"/>
            </a:solidFill>
            <a:miter lim="800000"/>
          </a:ln>
        </p:spPr>
      </p:sp>
      <p:sp>
        <p:nvSpPr>
          <p:cNvPr id="6349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9AA6A205-FD38-4FA8-AE5D-B30D4808B88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noTextEdit="1"/>
          </p:cNvSpPr>
          <p:nvPr>
            <p:ph type="sldImg"/>
          </p:nvPr>
        </p:nvSpPr>
        <p:spPr bwMode="auto">
          <a:noFill/>
          <a:ln>
            <a:solidFill>
              <a:srgbClr val="000000"/>
            </a:solidFill>
            <a:miter lim="800000"/>
          </a:ln>
        </p:spPr>
      </p:sp>
      <p:sp>
        <p:nvSpPr>
          <p:cNvPr id="655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B83AEE7F-8C93-485D-94BD-C1FAA3D1F70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noTextEdit="1"/>
          </p:cNvSpPr>
          <p:nvPr>
            <p:ph type="sldImg"/>
          </p:nvPr>
        </p:nvSpPr>
        <p:spPr bwMode="auto">
          <a:noFill/>
          <a:ln>
            <a:solidFill>
              <a:srgbClr val="000000"/>
            </a:solidFill>
            <a:miter lim="800000"/>
          </a:ln>
        </p:spPr>
      </p:sp>
      <p:sp>
        <p:nvSpPr>
          <p:cNvPr id="675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835D7EF4-7C1A-471E-B3C4-ED6D435F89BB}"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noTextEdit="1"/>
          </p:cNvSpPr>
          <p:nvPr>
            <p:ph type="sldImg"/>
          </p:nvPr>
        </p:nvSpPr>
        <p:spPr bwMode="auto">
          <a:noFill/>
          <a:ln>
            <a:solidFill>
              <a:srgbClr val="000000"/>
            </a:solidFill>
            <a:miter lim="800000"/>
          </a:ln>
        </p:spPr>
      </p:sp>
      <p:sp>
        <p:nvSpPr>
          <p:cNvPr id="696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9BE530C6-45D6-4986-A071-D6B8CA1C2DBE}"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bwMode="auto">
          <a:noFill/>
          <a:ln>
            <a:solidFill>
              <a:srgbClr val="000000"/>
            </a:solidFill>
            <a:miter lim="800000"/>
          </a:ln>
        </p:spPr>
      </p:sp>
      <p:sp>
        <p:nvSpPr>
          <p:cNvPr id="716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2F7BBED6-4856-4D9A-8B98-E55989576A90}" type="slidenum">
              <a:rPr lang="zh-CN" altLang="en-US"/>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noTextEdit="1"/>
          </p:cNvSpPr>
          <p:nvPr>
            <p:ph type="sldImg"/>
          </p:nvPr>
        </p:nvSpPr>
        <p:spPr bwMode="auto">
          <a:noFill/>
          <a:ln>
            <a:solidFill>
              <a:srgbClr val="000000"/>
            </a:solidFill>
            <a:miter lim="800000"/>
          </a:ln>
        </p:spPr>
      </p:sp>
      <p:sp>
        <p:nvSpPr>
          <p:cNvPr id="737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5BED17D-5133-4E7B-8203-827F6C969DDD}"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ln>
        </p:spPr>
      </p:sp>
      <p:sp>
        <p:nvSpPr>
          <p:cNvPr id="757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B6C51BF2-49DF-412B-B5E1-5D1127160DB0}"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2675C8C-68CD-40BB-9C0A-0C1C6D4931CC}" type="slidenum">
              <a:rPr lang="zh-CN" altLang="en-US"/>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noTextEdit="1"/>
          </p:cNvSpPr>
          <p:nvPr>
            <p:ph type="sldImg"/>
          </p:nvPr>
        </p:nvSpPr>
        <p:spPr bwMode="auto">
          <a:noFill/>
          <a:ln>
            <a:solidFill>
              <a:srgbClr val="000000"/>
            </a:solidFill>
            <a:miter lim="800000"/>
          </a:ln>
        </p:spPr>
      </p:sp>
      <p:sp>
        <p:nvSpPr>
          <p:cNvPr id="778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2D94E2A-57FC-461F-8FA8-5AF8D23A5A1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幻灯片图像占位符 1"/>
          <p:cNvSpPr>
            <a:spLocks noGrp="1" noRot="1" noChangeAspect="1" noTextEdit="1"/>
          </p:cNvSpPr>
          <p:nvPr>
            <p:ph type="sldImg"/>
          </p:nvPr>
        </p:nvSpPr>
        <p:spPr bwMode="auto">
          <a:noFill/>
          <a:ln>
            <a:solidFill>
              <a:srgbClr val="000000"/>
            </a:solidFill>
            <a:miter lim="800000"/>
          </a:ln>
        </p:spPr>
      </p:sp>
      <p:sp>
        <p:nvSpPr>
          <p:cNvPr id="798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B04C5C1-13A4-43C3-AC18-20EE35D84273}"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幻灯片图像占位符 1"/>
          <p:cNvSpPr>
            <a:spLocks noGrp="1" noRot="1" noChangeAspect="1" noTextEdit="1"/>
          </p:cNvSpPr>
          <p:nvPr>
            <p:ph type="sldImg"/>
          </p:nvPr>
        </p:nvSpPr>
        <p:spPr bwMode="auto">
          <a:noFill/>
          <a:ln>
            <a:solidFill>
              <a:srgbClr val="000000"/>
            </a:solidFill>
            <a:miter lim="800000"/>
          </a:ln>
        </p:spPr>
      </p:sp>
      <p:sp>
        <p:nvSpPr>
          <p:cNvPr id="83971"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5B644A3-742B-4548-A9A9-A5973870A74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9191121-80EB-4108-8D9F-1D18B64EB266}"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幻灯片图像占位符 1"/>
          <p:cNvSpPr>
            <a:spLocks noGrp="1" noRot="1" noChangeAspect="1" noTextEdit="1"/>
          </p:cNvSpPr>
          <p:nvPr>
            <p:ph type="sldImg"/>
          </p:nvPr>
        </p:nvSpPr>
        <p:spPr bwMode="auto">
          <a:noFill/>
          <a:ln>
            <a:solidFill>
              <a:srgbClr val="000000"/>
            </a:solidFill>
            <a:miter lim="800000"/>
          </a:ln>
        </p:spPr>
      </p:sp>
      <p:sp>
        <p:nvSpPr>
          <p:cNvPr id="88067"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33C6972-4292-4F34-803C-4B3B338BBCC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p:nvPr>
        </p:nvSpPr>
        <p:spPr bwMode="auto">
          <a:noFill/>
          <a:ln>
            <a:solidFill>
              <a:srgbClr val="000000"/>
            </a:solidFill>
            <a:miter lim="800000"/>
          </a:ln>
        </p:spPr>
      </p:sp>
      <p:sp>
        <p:nvSpPr>
          <p:cNvPr id="901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9C0368F-0F63-44BB-974E-D6E3204040D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bwMode="auto">
          <a:noFill/>
          <a:ln>
            <a:solidFill>
              <a:srgbClr val="000000"/>
            </a:solidFill>
            <a:miter lim="800000"/>
          </a:ln>
        </p:spPr>
      </p:sp>
      <p:sp>
        <p:nvSpPr>
          <p:cNvPr id="9216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5738F9C0-69FC-4A93-B28A-9CC16FEE0C63}"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幻灯片图像占位符 1"/>
          <p:cNvSpPr>
            <a:spLocks noGrp="1" noRot="1" noChangeAspect="1" noTextEdit="1"/>
          </p:cNvSpPr>
          <p:nvPr>
            <p:ph type="sldImg"/>
          </p:nvPr>
        </p:nvSpPr>
        <p:spPr bwMode="auto">
          <a:noFill/>
          <a:ln>
            <a:solidFill>
              <a:srgbClr val="000000"/>
            </a:solidFill>
            <a:miter lim="800000"/>
          </a:ln>
        </p:spPr>
      </p:sp>
      <p:sp>
        <p:nvSpPr>
          <p:cNvPr id="94211"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26567F4E-EC0B-4D81-B630-B327A147832B}"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幻灯片图像占位符 1"/>
          <p:cNvSpPr>
            <a:spLocks noGrp="1" noRot="1" noChangeAspect="1" noTextEdit="1"/>
          </p:cNvSpPr>
          <p:nvPr>
            <p:ph type="sldImg"/>
          </p:nvPr>
        </p:nvSpPr>
        <p:spPr bwMode="auto">
          <a:noFill/>
          <a:ln>
            <a:solidFill>
              <a:srgbClr val="000000"/>
            </a:solidFill>
            <a:miter lim="800000"/>
          </a:ln>
        </p:spPr>
      </p:sp>
      <p:sp>
        <p:nvSpPr>
          <p:cNvPr id="9625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FF23106-8022-4FCB-8281-3881A9A7DF2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幻灯片图像占位符 1"/>
          <p:cNvSpPr>
            <a:spLocks noGrp="1" noRot="1" noChangeAspect="1" noTextEdit="1"/>
          </p:cNvSpPr>
          <p:nvPr>
            <p:ph type="sldImg"/>
          </p:nvPr>
        </p:nvSpPr>
        <p:spPr bwMode="auto">
          <a:noFill/>
          <a:ln>
            <a:solidFill>
              <a:srgbClr val="000000"/>
            </a:solidFill>
            <a:miter lim="800000"/>
          </a:ln>
        </p:spPr>
      </p:sp>
      <p:sp>
        <p:nvSpPr>
          <p:cNvPr id="98307"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F2542D4-166B-41AD-A93B-FACC842D47BA}"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35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6356F53-2D0A-4A9C-92B6-75AE80FD2FA9}" type="slidenum">
              <a:rPr lang="zh-CN" altLang="en-US"/>
            </a:fld>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幻灯片图像占位符 1"/>
          <p:cNvSpPr>
            <a:spLocks noGrp="1" noRot="1" noChangeAspect="1" noTextEdit="1"/>
          </p:cNvSpPr>
          <p:nvPr>
            <p:ph type="sldImg"/>
          </p:nvPr>
        </p:nvSpPr>
        <p:spPr bwMode="auto">
          <a:noFill/>
          <a:ln>
            <a:solidFill>
              <a:srgbClr val="000000"/>
            </a:solidFill>
            <a:miter lim="800000"/>
          </a:ln>
        </p:spPr>
      </p:sp>
      <p:sp>
        <p:nvSpPr>
          <p:cNvPr id="10035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B12D6741-4577-4E24-B490-DEBFA23EB77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幻灯片图像占位符 1"/>
          <p:cNvSpPr>
            <a:spLocks noGrp="1" noRot="1" noChangeAspect="1" noTextEdit="1"/>
          </p:cNvSpPr>
          <p:nvPr>
            <p:ph type="sldImg"/>
          </p:nvPr>
        </p:nvSpPr>
        <p:spPr bwMode="auto">
          <a:noFill/>
          <a:ln>
            <a:solidFill>
              <a:srgbClr val="000000"/>
            </a:solidFill>
            <a:miter lim="800000"/>
          </a:ln>
        </p:spPr>
      </p:sp>
      <p:sp>
        <p:nvSpPr>
          <p:cNvPr id="10240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4CABBE5-3179-4EEA-95BE-65EBBEF5FAF3}"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幻灯片图像占位符 1"/>
          <p:cNvSpPr>
            <a:spLocks noGrp="1" noRot="1" noChangeAspect="1" noTextEdit="1"/>
          </p:cNvSpPr>
          <p:nvPr>
            <p:ph type="sldImg"/>
          </p:nvPr>
        </p:nvSpPr>
        <p:spPr bwMode="auto">
          <a:noFill/>
          <a:ln>
            <a:solidFill>
              <a:srgbClr val="000000"/>
            </a:solidFill>
            <a:miter lim="800000"/>
          </a:ln>
        </p:spPr>
      </p:sp>
      <p:sp>
        <p:nvSpPr>
          <p:cNvPr id="104451"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F65B270-E06E-4280-8496-5ADD6937306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p:cNvSpPr>
          <p:nvPr>
            <p:ph type="sldImg"/>
          </p:nvPr>
        </p:nvSpPr>
        <p:spPr bwMode="auto">
          <a:noFill/>
          <a:ln>
            <a:solidFill>
              <a:srgbClr val="000000"/>
            </a:solidFill>
            <a:miter lim="800000"/>
          </a:ln>
        </p:spPr>
      </p:sp>
      <p:sp>
        <p:nvSpPr>
          <p:cNvPr id="819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DEA017C-D40D-4326-8339-8D467A224601}"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bwMode="auto">
          <a:noFill/>
          <a:ln>
            <a:solidFill>
              <a:srgbClr val="000000"/>
            </a:solidFill>
            <a:miter lim="800000"/>
          </a:ln>
        </p:spPr>
      </p:sp>
      <p:sp>
        <p:nvSpPr>
          <p:cNvPr id="266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D92D8CE-D84A-4A76-B404-5753AE57F13F}"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noTextEdit="1"/>
          </p:cNvSpPr>
          <p:nvPr>
            <p:ph type="sldImg"/>
          </p:nvPr>
        </p:nvSpPr>
        <p:spPr bwMode="auto">
          <a:noFill/>
          <a:ln>
            <a:solidFill>
              <a:srgbClr val="000000"/>
            </a:solidFill>
            <a:miter lim="800000"/>
          </a:ln>
        </p:spPr>
      </p:sp>
      <p:sp>
        <p:nvSpPr>
          <p:cNvPr id="286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9491CE1-8340-466D-A034-72582C8683B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noTextEdit="1"/>
          </p:cNvSpPr>
          <p:nvPr>
            <p:ph type="sldImg"/>
          </p:nvPr>
        </p:nvSpPr>
        <p:spPr bwMode="auto">
          <a:noFill/>
          <a:ln>
            <a:solidFill>
              <a:srgbClr val="000000"/>
            </a:solidFill>
            <a:miter lim="800000"/>
          </a:ln>
        </p:spPr>
      </p:sp>
      <p:sp>
        <p:nvSpPr>
          <p:cNvPr id="307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BECF3D71-C5FB-4B1C-9C94-C6CA42CB94F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noTextEdit="1"/>
          </p:cNvSpPr>
          <p:nvPr>
            <p:ph type="sldImg"/>
          </p:nvPr>
        </p:nvSpPr>
        <p:spPr bwMode="auto">
          <a:noFill/>
          <a:ln>
            <a:solidFill>
              <a:srgbClr val="000000"/>
            </a:solidFill>
            <a:miter lim="800000"/>
          </a:ln>
        </p:spPr>
      </p:sp>
      <p:sp>
        <p:nvSpPr>
          <p:cNvPr id="327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CA5CA6A-F233-4826-8056-3C2AC0A590BE}"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TextEdit="1"/>
          </p:cNvSpPr>
          <p:nvPr>
            <p:ph type="sldImg"/>
          </p:nvPr>
        </p:nvSpPr>
        <p:spPr bwMode="auto">
          <a:noFill/>
          <a:ln>
            <a:solidFill>
              <a:srgbClr val="000000"/>
            </a:solidFill>
            <a:miter lim="800000"/>
          </a:ln>
        </p:spPr>
      </p:sp>
      <p:sp>
        <p:nvSpPr>
          <p:cNvPr id="348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EC5D614-696C-4136-A808-7C49F0DF0F7B}" type="slidenum">
              <a:rPr lang="zh-CN" altLang="en-US" sz="1200">
                <a:latin typeface="+mn-lt"/>
                <a:ea typeface="+mn-ea"/>
              </a:rPr>
            </a:fld>
            <a:endParaRPr lang="en-US" altLang="zh-CN" sz="1200">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BEF98B9-6967-4731-8E4F-B5B7227DDDD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DE07EDC-6618-462C-AA36-7E22C862C060}"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76DF0E2-BB1D-4739-B533-7045482993A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75DC4D1-14D6-43FF-A604-C4226C934162}"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D60902F-54F7-4B62-BD84-A83B3843915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2FA674A-5464-4A3C-902D-96AD77B106D9}"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C6527A0-F437-435C-A243-955EF11FA9F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186F35F-5AB2-4A8E-8C56-B549A3CC01FB}"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39459A3-76D5-4192-8F2D-CCD8B2B50B5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188FBEB-A11C-4B43-BA2D-3CD75B2A120E}"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DA77CFF-CF99-4515-8508-25F643FEBCD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477BA48-2640-4E4B-83BC-E0FB6D6A6ABA}"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03DA9D-C5BE-41EE-855D-E4732B706558}"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7A11AF7-D528-4E83-9883-18076B6E5A9D}"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ABDC2B1-7FF1-4624-8DF9-0522A7892C6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78A508-7E08-488C-A3E0-9110E497E022}"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8EB6AB7-E085-4CA5-8E46-51E8EB30F8B4}"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3FFE644-B6AF-46F9-AD27-E78D3869C9E1}"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F686A68-16CA-40D5-9C27-1B64198F43D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0F293DE-6912-41A6-AE56-4F903B3E7CE0}"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E2D6DA3D-DEFD-481C-AAF8-5E83A831637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5B9FC34-6B5F-43AE-B730-4CAB76FCAA04}"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4F9B720-D7BC-444B-B44A-066DE131E738}"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1276263-3028-4DC8-B7BB-0A5BF561B962}"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notesSlide" Target="../notesSlides/notesSlide43.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29702" name="Picture 2" descr="C:\Users\hp\Desktop\360截图20180411170816637.jpg"/>
          <p:cNvPicPr>
            <a:picLocks noChangeAspect="1" noChangeArrowheads="1"/>
          </p:cNvPicPr>
          <p:nvPr/>
        </p:nvPicPr>
        <p:blipFill>
          <a:blip r:embed="rId1"/>
          <a:srcRect/>
          <a:stretch>
            <a:fillRect/>
          </a:stretch>
        </p:blipFill>
        <p:spPr bwMode="auto">
          <a:xfrm>
            <a:off x="982663" y="1196975"/>
            <a:ext cx="10656887" cy="5143500"/>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31750" name="Picture 2" descr="C:\Users\hp\Documents\360截图\360截图20180411173818161.jpg"/>
          <p:cNvPicPr>
            <a:picLocks noChangeAspect="1" noChangeArrowheads="1"/>
          </p:cNvPicPr>
          <p:nvPr/>
        </p:nvPicPr>
        <p:blipFill>
          <a:blip r:embed="rId1"/>
          <a:srcRect/>
          <a:stretch>
            <a:fillRect/>
          </a:stretch>
        </p:blipFill>
        <p:spPr bwMode="auto">
          <a:xfrm>
            <a:off x="1127125" y="1125538"/>
            <a:ext cx="10440988" cy="5143500"/>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798" name="Text Box 5"/>
          <p:cNvSpPr txBox="1">
            <a:spLocks noChangeArrowheads="1"/>
          </p:cNvSpPr>
          <p:nvPr/>
        </p:nvSpPr>
        <p:spPr bwMode="black">
          <a:xfrm>
            <a:off x="179388" y="463550"/>
            <a:ext cx="5473700" cy="774700"/>
          </a:xfrm>
          <a:prstGeom prst="rect">
            <a:avLst/>
          </a:prstGeom>
          <a:noFill/>
          <a:ln w="9525" algn="ctr">
            <a:noFill/>
            <a:miter lim="800000"/>
          </a:ln>
        </p:spPr>
        <p:txBody>
          <a:bodyPr>
            <a:spAutoFit/>
          </a:bodyPr>
          <a:lstStyle/>
          <a:p>
            <a:pPr indent="539750" defTabSz="685800" eaLnBrk="0" hangingPunct="0">
              <a:lnSpc>
                <a:spcPct val="140000"/>
              </a:lnSpc>
              <a:buFont typeface="Arial" panose="020B0604020202020204" pitchFamily="34" charset="0"/>
              <a:buNone/>
            </a:pPr>
            <a:r>
              <a:rPr kumimoji="1" lang="zh-CN" altLang="en-US" sz="3200" b="1">
                <a:solidFill>
                  <a:srgbClr val="9933FF"/>
                </a:solidFill>
                <a:latin typeface="Times New Roman" panose="02020603050405020304" pitchFamily="18" charset="0"/>
                <a:ea typeface="黑体" panose="02010609060101010101" pitchFamily="49" charset="-122"/>
              </a:rPr>
              <a:t>可靠性的</a:t>
            </a:r>
            <a:r>
              <a:rPr kumimoji="1" lang="zh-CN" altLang="en-US" sz="3200" b="1">
                <a:solidFill>
                  <a:srgbClr val="FF0000"/>
                </a:solidFill>
                <a:latin typeface="Times New Roman" panose="02020603050405020304" pitchFamily="18" charset="0"/>
                <a:ea typeface="黑体" panose="02010609060101010101" pitchFamily="49" charset="-122"/>
              </a:rPr>
              <a:t>判断标准</a:t>
            </a:r>
            <a:r>
              <a:rPr kumimoji="1" lang="zh-CN" altLang="en-US" sz="3200" b="1">
                <a:solidFill>
                  <a:srgbClr val="9933FF"/>
                </a:solidFill>
                <a:latin typeface="Times New Roman" panose="02020603050405020304" pitchFamily="18" charset="0"/>
                <a:ea typeface="黑体" panose="02010609060101010101" pitchFamily="49" charset="-122"/>
              </a:rPr>
              <a:t>：</a:t>
            </a:r>
            <a:endParaRPr kumimoji="1" lang="zh-CN" altLang="en-US" sz="3200" b="1">
              <a:solidFill>
                <a:srgbClr val="9933FF"/>
              </a:solidFill>
              <a:latin typeface="Times New Roman" panose="02020603050405020304" pitchFamily="18" charset="0"/>
              <a:ea typeface="黑体" panose="02010609060101010101" pitchFamily="49" charset="-122"/>
            </a:endParaRPr>
          </a:p>
        </p:txBody>
      </p:sp>
      <p:graphicFrame>
        <p:nvGraphicFramePr>
          <p:cNvPr id="44075" name="Group 43"/>
          <p:cNvGraphicFramePr>
            <a:graphicFrameLocks noGrp="1"/>
          </p:cNvGraphicFramePr>
          <p:nvPr/>
        </p:nvGraphicFramePr>
        <p:xfrm>
          <a:off x="1042988" y="1590675"/>
          <a:ext cx="9301162" cy="3783015"/>
        </p:xfrm>
        <a:graphic>
          <a:graphicData uri="http://schemas.openxmlformats.org/drawingml/2006/table">
            <a:tbl>
              <a:tblPr/>
              <a:tblGrid>
                <a:gridCol w="1277937"/>
                <a:gridCol w="4165600"/>
                <a:gridCol w="3857625"/>
              </a:tblGrid>
              <a:tr h="6302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序号</a:t>
                      </a:r>
                      <a:endParaRPr kumimoji="1" lang="zh-CN" altLang="en-US" sz="2800" b="1" i="0" u="none" strike="noStrike" cap="none" normalizeH="0" baseline="0" smtClean="0">
                        <a:ln>
                          <a:noFill/>
                        </a:ln>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证明力较强</a:t>
                      </a:r>
                      <a:endParaRPr kumimoji="1" lang="zh-CN" altLang="en-US" sz="2800" b="1" i="0" u="none" strike="noStrike" cap="none" normalizeH="0" baseline="0" smtClean="0">
                        <a:ln>
                          <a:noFill/>
                        </a:ln>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证明力较弱</a:t>
                      </a:r>
                      <a:endParaRPr kumimoji="1" lang="zh-CN" altLang="en-US" sz="2800" b="1" i="0" u="none" strike="noStrike" cap="none" normalizeH="0" baseline="0" smtClean="0">
                        <a:ln>
                          <a:noFill/>
                        </a:ln>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1</a:t>
                      </a:r>
                      <a:endPar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外部独立来源</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其他来源</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182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2</a:t>
                      </a:r>
                      <a:endPar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内控有效</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内控薄弱</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3</a:t>
                      </a:r>
                      <a:endPar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直接获取</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间接、推论</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4</a:t>
                      </a:r>
                      <a:endPar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文件、记录</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口头</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5</a:t>
                      </a:r>
                      <a:endParaRPr kumimoji="1" lang="en-US" altLang="zh-CN"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原件</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传真、复印件</a:t>
                      </a:r>
                      <a:endParaRPr kumimoji="1" lang="zh-CN" altLang="en-US" sz="2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1052513"/>
            <a:ext cx="10153650" cy="1739900"/>
            <a:chOff x="946620" y="1670343"/>
            <a:chExt cx="10153650" cy="1739900"/>
          </a:xfrm>
        </p:grpSpPr>
        <p:grpSp>
          <p:nvGrpSpPr>
            <p:cNvPr id="3585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585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5851"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一、审计证据概述</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35852"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 name="矩形 3"/>
          <p:cNvSpPr/>
          <p:nvPr/>
        </p:nvSpPr>
        <p:spPr>
          <a:xfrm>
            <a:off x="334963" y="1700213"/>
            <a:ext cx="9144000" cy="85407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defTabSz="685800" fontAlgn="auto">
              <a:lnSpc>
                <a:spcPct val="155000"/>
              </a:lnSpc>
              <a:spcBef>
                <a:spcPts val="0"/>
              </a:spcBef>
              <a:spcAft>
                <a:spcPts val="0"/>
              </a:spcAft>
              <a:defRPr/>
            </a:pPr>
            <a:r>
              <a:rPr kumimoji="1" lang="zh-CN" altLang="en-US" sz="32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rPr>
              <a:t>充分性与适当性的关系</a:t>
            </a:r>
            <a:endParaRPr kumimoji="1" lang="zh-CN" altLang="en-US" sz="32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3" name="Text Box 4"/>
          <p:cNvSpPr txBox="1">
            <a:spLocks noChangeArrowheads="1"/>
          </p:cNvSpPr>
          <p:nvPr/>
        </p:nvSpPr>
        <p:spPr bwMode="auto">
          <a:xfrm>
            <a:off x="1054100" y="2565400"/>
            <a:ext cx="8270875" cy="3076575"/>
          </a:xfrm>
          <a:prstGeom prst="rect">
            <a:avLst/>
          </a:prstGeom>
          <a:noFill/>
          <a:ln w="9525">
            <a:noFill/>
            <a:miter lim="800000"/>
          </a:ln>
          <a:effectLst/>
        </p:spPr>
        <p:txBody>
          <a:bodyPr>
            <a:spAutoFit/>
          </a:bodyPr>
          <a:lstStyle/>
          <a:p>
            <a:pPr defTabSz="685800" fontAlgn="auto">
              <a:spcBef>
                <a:spcPts val="0"/>
              </a:spcBef>
              <a:spcAft>
                <a:spcPts val="0"/>
              </a:spcAft>
              <a:defRPr/>
            </a:pPr>
            <a:endParaRPr kumimoji="1" lang="en-US" altLang="zh-CN" sz="1000" b="1" dirty="0">
              <a:effectLst>
                <a:outerShdw blurRad="38100" dist="38100" dir="2700000" algn="tl">
                  <a:srgbClr val="C0C0C0"/>
                </a:outerShdw>
              </a:effectLst>
              <a:latin typeface="华文中宋" panose="02010600040101010101" pitchFamily="2" charset="-122"/>
              <a:ea typeface="华文中宋" panose="02010600040101010101" pitchFamily="2" charset="-122"/>
            </a:endParaRPr>
          </a:p>
          <a:p>
            <a:pPr defTabSz="685800" fontAlgn="auto">
              <a:lnSpc>
                <a:spcPct val="155000"/>
              </a:lnSpc>
              <a:spcBef>
                <a:spcPts val="0"/>
              </a:spcBef>
              <a:spcAft>
                <a:spcPts val="0"/>
              </a:spcAft>
              <a:defRPr/>
            </a:pP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en-US" altLang="zh-CN" sz="3000" b="1" dirty="0">
                <a:effectLst>
                  <a:outerShdw blurRad="38100" dist="38100" dir="2700000" algn="tl">
                    <a:srgbClr val="C0C0C0"/>
                  </a:outerShdw>
                </a:effectLst>
                <a:latin typeface="黑体" panose="02010609060101010101" pitchFamily="49" charset="-122"/>
                <a:ea typeface="黑体" panose="02010609060101010101" pitchFamily="49" charset="-122"/>
              </a:rPr>
              <a:t>1</a:t>
            </a: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）审计证据的数量受其质量的影响，审计证据质量越</a:t>
            </a:r>
            <a:r>
              <a:rPr kumimoji="1" lang="zh-CN" altLang="en-US" sz="3000" b="1" dirty="0">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高</a:t>
            </a: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，所需审计证据数量越</a:t>
            </a:r>
            <a:r>
              <a:rPr kumimoji="1" lang="zh-CN" altLang="en-US" sz="3000" b="1" dirty="0">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少</a:t>
            </a: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a:t>
            </a:r>
            <a:endPar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55000"/>
              </a:lnSpc>
              <a:spcBef>
                <a:spcPts val="0"/>
              </a:spcBef>
              <a:spcAft>
                <a:spcPts val="0"/>
              </a:spcAft>
              <a:defRPr/>
            </a:pP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en-US" altLang="zh-CN" sz="3000" b="1" dirty="0">
                <a:effectLst>
                  <a:outerShdw blurRad="38100" dist="38100" dir="2700000" algn="tl">
                    <a:srgbClr val="C0C0C0"/>
                  </a:outerShdw>
                </a:effectLst>
                <a:latin typeface="黑体" panose="02010609060101010101" pitchFamily="49" charset="-122"/>
                <a:ea typeface="黑体" panose="02010609060101010101" pitchFamily="49" charset="-122"/>
              </a:rPr>
              <a:t>2</a:t>
            </a: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）审计证据的质量存在缺陷</a:t>
            </a:r>
            <a:r>
              <a:rPr kumimoji="1" lang="zh-CN" altLang="en-US" sz="3000" b="1" dirty="0">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无法</a:t>
            </a:r>
            <a:r>
              <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rPr>
              <a:t>依靠获取更多的审计证据数量来弥补。</a:t>
            </a:r>
            <a:endParaRPr kumimoji="1" lang="zh-CN" altLang="en-US" sz="3000" b="1" dirty="0">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46113" name="矩形 4"/>
          <p:cNvSpPr>
            <a:spLocks noChangeArrowheads="1"/>
          </p:cNvSpPr>
          <p:nvPr/>
        </p:nvSpPr>
        <p:spPr bwMode="auto">
          <a:xfrm>
            <a:off x="1054100" y="6021388"/>
            <a:ext cx="10298113" cy="549275"/>
          </a:xfrm>
          <a:prstGeom prst="rect">
            <a:avLst/>
          </a:prstGeom>
          <a:noFill/>
          <a:ln w="9525">
            <a:noFill/>
            <a:miter lim="800000"/>
          </a:ln>
        </p:spPr>
        <p:txBody>
          <a:bodyPr>
            <a:spAutoFit/>
          </a:bodyPr>
          <a:lstStyle/>
          <a:p>
            <a:pPr defTabSz="685800">
              <a:lnSpc>
                <a:spcPct val="125000"/>
              </a:lnSpc>
              <a:defRPr/>
            </a:pPr>
            <a:r>
              <a:rPr kumimoji="1" lang="zh-CN" altLang="en-US" sz="2400" b="1">
                <a:solidFill>
                  <a:srgbClr val="FF0000"/>
                </a:solidFill>
                <a:effectLst>
                  <a:outerShdw blurRad="38100" dist="38100" dir="2700000" algn="tl">
                    <a:srgbClr val="C0C0C0"/>
                  </a:outerShdw>
                </a:effectLst>
                <a:latin typeface="方正舒体" panose="02010601030101010101" pitchFamily="2" charset="-122"/>
                <a:ea typeface="方正舒体" panose="02010601030101010101" pitchFamily="2" charset="-122"/>
              </a:rPr>
              <a:t>注意：如果无法取得充分适当的审计证据，发表保留或无法表示意见。</a:t>
            </a:r>
            <a:endParaRPr kumimoji="1" lang="zh-CN" altLang="en-US" sz="2400" b="1">
              <a:solidFill>
                <a:srgbClr val="FF0000"/>
              </a:solidFill>
              <a:effectLst>
                <a:outerShdw blurRad="38100" dist="38100" dir="2700000" algn="tl">
                  <a:srgbClr val="C0C0C0"/>
                </a:outerShdw>
              </a:effectLst>
              <a:latin typeface="方正舒体" panose="02010601030101010101" pitchFamily="2" charset="-122"/>
              <a:ea typeface="方正舒体" panose="02010601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checkerboard(across)">
                                      <p:cBhvr>
                                        <p:cTn id="3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1052513"/>
            <a:ext cx="10153650" cy="1739900"/>
            <a:chOff x="946620" y="1670343"/>
            <a:chExt cx="10153650" cy="1739900"/>
          </a:xfrm>
        </p:grpSpPr>
        <p:grpSp>
          <p:nvGrpSpPr>
            <p:cNvPr id="37911"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791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7912"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一、审计证据概述</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37913"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8" name="文本框 17"/>
          <p:cNvSpPr txBox="1"/>
          <p:nvPr/>
        </p:nvSpPr>
        <p:spPr>
          <a:xfrm>
            <a:off x="406400" y="1700213"/>
            <a:ext cx="5899150" cy="519112"/>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defTabSz="685800" fontAlgn="auto">
              <a:spcBef>
                <a:spcPts val="0"/>
              </a:spcBef>
              <a:spcAft>
                <a:spcPts val="0"/>
              </a:spcAft>
              <a:defRPr/>
            </a:pPr>
            <a:r>
              <a:rPr lang="zh-CN" altLang="en-US" b="1" dirty="0" smtClean="0">
                <a:solidFill>
                  <a:srgbClr val="FF0000"/>
                </a:solidFill>
                <a:latin typeface="方正舒体" panose="02010601030101010101" pitchFamily="2" charset="-122"/>
                <a:ea typeface="方正舒体" panose="02010601030101010101" pitchFamily="2" charset="-122"/>
              </a:rPr>
              <a:t>审计证据充分性和适当性的特殊考虑</a:t>
            </a:r>
            <a:endParaRPr lang="zh-CN" altLang="en-US" dirty="0">
              <a:solidFill>
                <a:srgbClr val="FF0000"/>
              </a:solidFill>
              <a:latin typeface="微软雅黑" panose="020B0503020204020204" pitchFamily="34" charset="-122"/>
              <a:ea typeface="微软雅黑" panose="020B0503020204020204" pitchFamily="34" charset="-122"/>
              <a:cs typeface="+mn-ea"/>
              <a:sym typeface="+mn-lt"/>
            </a:endParaRPr>
          </a:p>
        </p:txBody>
      </p:sp>
      <p:sp>
        <p:nvSpPr>
          <p:cNvPr id="3" name="椭圆 2"/>
          <p:cNvSpPr/>
          <p:nvPr/>
        </p:nvSpPr>
        <p:spPr>
          <a:xfrm>
            <a:off x="1416050" y="2266950"/>
            <a:ext cx="1584325" cy="1438275"/>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r>
              <a:rPr lang="en-US" altLang="zh-CN" sz="2110" b="1" dirty="0">
                <a:latin typeface="微软雅黑" panose="020B0503020204020204" pitchFamily="34" charset="-122"/>
                <a:ea typeface="微软雅黑" panose="020B0503020204020204" pitchFamily="34" charset="-122"/>
              </a:rPr>
              <a:t>STEP 1</a:t>
            </a:r>
            <a:endParaRPr lang="zh-CN" altLang="en-US" sz="2110" b="1" dirty="0">
              <a:latin typeface="微软雅黑" panose="020B0503020204020204" pitchFamily="34" charset="-122"/>
              <a:ea typeface="微软雅黑" panose="020B0503020204020204" pitchFamily="34" charset="-122"/>
            </a:endParaRPr>
          </a:p>
        </p:txBody>
      </p:sp>
      <p:sp>
        <p:nvSpPr>
          <p:cNvPr id="4" name="椭圆 3"/>
          <p:cNvSpPr/>
          <p:nvPr/>
        </p:nvSpPr>
        <p:spPr>
          <a:xfrm>
            <a:off x="3611563" y="2986088"/>
            <a:ext cx="1522412" cy="1439862"/>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r>
              <a:rPr lang="en-US" altLang="zh-CN" sz="2110" b="1">
                <a:solidFill>
                  <a:prstClr val="white"/>
                </a:solidFill>
                <a:latin typeface="微软雅黑" panose="020B0503020204020204" pitchFamily="34" charset="-122"/>
                <a:ea typeface="微软雅黑" panose="020B0503020204020204" pitchFamily="34" charset="-122"/>
              </a:rPr>
              <a:t>STEP 2</a:t>
            </a:r>
            <a:endParaRPr lang="zh-CN" altLang="en-US" sz="2110" b="1">
              <a:solidFill>
                <a:prstClr val="white"/>
              </a:solidFill>
              <a:latin typeface="微软雅黑" panose="020B0503020204020204" pitchFamily="34" charset="-122"/>
              <a:ea typeface="微软雅黑" panose="020B0503020204020204" pitchFamily="34" charset="-122"/>
            </a:endParaRPr>
          </a:p>
        </p:txBody>
      </p:sp>
      <p:sp>
        <p:nvSpPr>
          <p:cNvPr id="5" name="椭圆 4"/>
          <p:cNvSpPr/>
          <p:nvPr/>
        </p:nvSpPr>
        <p:spPr>
          <a:xfrm>
            <a:off x="5815013" y="2320925"/>
            <a:ext cx="1555750" cy="1512888"/>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r>
              <a:rPr lang="en-US" altLang="zh-CN" sz="2110" b="1">
                <a:solidFill>
                  <a:prstClr val="white"/>
                </a:solidFill>
                <a:latin typeface="微软雅黑" panose="020B0503020204020204" pitchFamily="34" charset="-122"/>
                <a:ea typeface="微软雅黑" panose="020B0503020204020204" pitchFamily="34" charset="-122"/>
              </a:rPr>
              <a:t>STEP 3</a:t>
            </a:r>
            <a:endParaRPr lang="zh-CN" altLang="en-US" sz="2110" b="1">
              <a:solidFill>
                <a:prstClr val="white"/>
              </a:solidFill>
              <a:latin typeface="微软雅黑" panose="020B0503020204020204" pitchFamily="34" charset="-122"/>
              <a:ea typeface="微软雅黑" panose="020B0503020204020204" pitchFamily="34" charset="-122"/>
            </a:endParaRPr>
          </a:p>
        </p:txBody>
      </p:sp>
      <p:sp>
        <p:nvSpPr>
          <p:cNvPr id="6" name="椭圆 5"/>
          <p:cNvSpPr/>
          <p:nvPr/>
        </p:nvSpPr>
        <p:spPr>
          <a:xfrm>
            <a:off x="8296275" y="3051175"/>
            <a:ext cx="1485900" cy="1425575"/>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r>
              <a:rPr lang="en-US" altLang="zh-CN" sz="2110" b="1" dirty="0">
                <a:solidFill>
                  <a:schemeClr val="bg1"/>
                </a:solidFill>
                <a:latin typeface="微软雅黑" panose="020B0503020204020204" pitchFamily="34" charset="-122"/>
                <a:ea typeface="微软雅黑" panose="020B0503020204020204" pitchFamily="34" charset="-122"/>
              </a:rPr>
              <a:t>STEP 4</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cxnSp>
        <p:nvCxnSpPr>
          <p:cNvPr id="7" name="直接连接符 6"/>
          <p:cNvCxnSpPr>
            <a:stCxn id="3" idx="6"/>
            <a:endCxn id="4" idx="2"/>
          </p:cNvCxnSpPr>
          <p:nvPr/>
        </p:nvCxnSpPr>
        <p:spPr>
          <a:xfrm>
            <a:off x="3000375" y="2986088"/>
            <a:ext cx="611188" cy="719137"/>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 idx="6"/>
            <a:endCxn id="5" idx="2"/>
          </p:cNvCxnSpPr>
          <p:nvPr/>
        </p:nvCxnSpPr>
        <p:spPr>
          <a:xfrm flipV="1">
            <a:off x="5133975" y="3076575"/>
            <a:ext cx="681038" cy="628650"/>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5" idx="6"/>
            <a:endCxn id="6" idx="2"/>
          </p:cNvCxnSpPr>
          <p:nvPr/>
        </p:nvCxnSpPr>
        <p:spPr>
          <a:xfrm>
            <a:off x="7370763" y="3076575"/>
            <a:ext cx="925512" cy="687388"/>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TextBox 170"/>
          <p:cNvSpPr txBox="1"/>
          <p:nvPr/>
        </p:nvSpPr>
        <p:spPr>
          <a:xfrm>
            <a:off x="1595438" y="3779838"/>
            <a:ext cx="1728787" cy="825500"/>
          </a:xfrm>
          <a:prstGeom prst="rect">
            <a:avLst/>
          </a:prstGeom>
          <a:noFill/>
        </p:spPr>
        <p:txBody>
          <a:bodyPr lIns="96431" tIns="48215" rIns="96431" bIns="48215">
            <a:spAutoFit/>
          </a:bodyPr>
          <a:lstStyle/>
          <a:p>
            <a:pPr defTabSz="685800" fontAlgn="auto">
              <a:lnSpc>
                <a:spcPct val="120000"/>
              </a:lnSpc>
              <a:spcBef>
                <a:spcPts val="0"/>
              </a:spcBef>
              <a:spcAft>
                <a:spcPts val="0"/>
              </a:spcAft>
              <a:defRPr/>
            </a:pPr>
            <a:r>
              <a:rPr lang="zh-CN" altLang="en-US" sz="2000" b="1" dirty="0">
                <a:solidFill>
                  <a:schemeClr val="accent5"/>
                </a:solidFill>
                <a:latin typeface="黑体" panose="02010609060101010101" pitchFamily="49" charset="-122"/>
                <a:ea typeface="黑体" panose="02010609060101010101" pitchFamily="49" charset="-122"/>
              </a:rPr>
              <a:t>对文件记录可靠性的考虑</a:t>
            </a:r>
            <a:endParaRPr lang="en-US" altLang="zh-CN" sz="2000" b="1"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71"/>
          <p:cNvSpPr txBox="1"/>
          <p:nvPr/>
        </p:nvSpPr>
        <p:spPr>
          <a:xfrm>
            <a:off x="1416050" y="4578350"/>
            <a:ext cx="2230438" cy="1862138"/>
          </a:xfrm>
          <a:prstGeom prst="rect">
            <a:avLst/>
          </a:prstGeom>
          <a:noFill/>
        </p:spPr>
        <p:txBody>
          <a:bodyPr lIns="96431" tIns="48215" rIns="96431" bIns="48215">
            <a:spAutoFit/>
          </a:bodyPr>
          <a:lstStyle/>
          <a:p>
            <a:pPr defTabSz="685800" fontAlgn="auto">
              <a:lnSpc>
                <a:spcPct val="150000"/>
              </a:lnSpc>
              <a:spcBef>
                <a:spcPts val="0"/>
              </a:spcBef>
              <a:spcAft>
                <a:spcPts val="0"/>
              </a:spcAft>
              <a:defRPr/>
            </a:pPr>
            <a:r>
              <a:rPr lang="zh-CN" altLang="en-US" sz="1100" b="1" dirty="0">
                <a:latin typeface="仿宋" panose="02010609060101010101" pitchFamily="49" charset="-122"/>
                <a:ea typeface="仿宋" panose="02010609060101010101" pitchFamily="49" charset="-122"/>
              </a:rPr>
              <a:t>如果在审计过程中</a:t>
            </a:r>
            <a:r>
              <a:rPr lang="zh-CN" altLang="en-US" sz="1100" b="1" dirty="0">
                <a:solidFill>
                  <a:srgbClr val="FF3300"/>
                </a:solidFill>
                <a:latin typeface="仿宋" panose="02010609060101010101" pitchFamily="49" charset="-122"/>
                <a:ea typeface="仿宋" panose="02010609060101010101" pitchFamily="49" charset="-122"/>
              </a:rPr>
              <a:t>识别出</a:t>
            </a:r>
            <a:r>
              <a:rPr lang="zh-CN" altLang="en-US" sz="1100" b="1" dirty="0">
                <a:latin typeface="仿宋" panose="02010609060101010101" pitchFamily="49" charset="-122"/>
                <a:ea typeface="仿宋" panose="02010609060101010101" pitchFamily="49" charset="-122"/>
              </a:rPr>
              <a:t>的情况使其认为文件记录可能是伪造的，或文件记录中的</a:t>
            </a:r>
            <a:r>
              <a:rPr lang="zh-CN" altLang="en-US" sz="1100" b="1" dirty="0">
                <a:solidFill>
                  <a:srgbClr val="FF3300"/>
                </a:solidFill>
                <a:latin typeface="仿宋" panose="02010609060101010101" pitchFamily="49" charset="-122"/>
                <a:ea typeface="仿宋" panose="02010609060101010101" pitchFamily="49" charset="-122"/>
              </a:rPr>
              <a:t>某些条款已发生变动</a:t>
            </a:r>
            <a:r>
              <a:rPr lang="zh-CN" altLang="en-US" sz="1100" b="1" dirty="0">
                <a:latin typeface="仿宋" panose="02010609060101010101" pitchFamily="49" charset="-122"/>
                <a:ea typeface="仿宋" panose="02010609060101010101" pitchFamily="49" charset="-122"/>
              </a:rPr>
              <a:t>，应</a:t>
            </a:r>
            <a:r>
              <a:rPr lang="zh-CN" altLang="en-US" sz="1100" b="1" dirty="0">
                <a:solidFill>
                  <a:srgbClr val="FF3300"/>
                </a:solidFill>
                <a:latin typeface="仿宋" panose="02010609060101010101" pitchFamily="49" charset="-122"/>
                <a:ea typeface="仿宋" panose="02010609060101010101" pitchFamily="49" charset="-122"/>
              </a:rPr>
              <a:t>做出进一步调查</a:t>
            </a:r>
            <a:r>
              <a:rPr lang="zh-CN" altLang="en-US" sz="1100" b="1" dirty="0">
                <a:latin typeface="仿宋" panose="02010609060101010101" pitchFamily="49" charset="-122"/>
                <a:ea typeface="仿宋" panose="02010609060101010101" pitchFamily="49" charset="-122"/>
              </a:rPr>
              <a:t>，包括直接向第三方询证，或考虑利用专家的工作以评价文件记录的真伪。</a:t>
            </a:r>
            <a:endParaRPr lang="en-GB" altLang="zh-CN" sz="1100" dirty="0">
              <a:solidFill>
                <a:schemeClr val="bg1">
                  <a:lumMod val="65000"/>
                </a:schemeClr>
              </a:solidFill>
              <a:latin typeface="仿宋" panose="02010609060101010101" pitchFamily="49" charset="-122"/>
              <a:ea typeface="仿宋" panose="02010609060101010101" pitchFamily="49" charset="-122"/>
              <a:cs typeface="+mn-ea"/>
              <a:sym typeface="+mn-lt"/>
            </a:endParaRPr>
          </a:p>
        </p:txBody>
      </p:sp>
      <p:sp>
        <p:nvSpPr>
          <p:cNvPr id="12" name="TextBox 170"/>
          <p:cNvSpPr txBox="1"/>
          <p:nvPr/>
        </p:nvSpPr>
        <p:spPr>
          <a:xfrm>
            <a:off x="3611563" y="4371975"/>
            <a:ext cx="1987550" cy="825500"/>
          </a:xfrm>
          <a:prstGeom prst="rect">
            <a:avLst/>
          </a:prstGeom>
          <a:noFill/>
        </p:spPr>
        <p:txBody>
          <a:bodyPr lIns="96431" tIns="48215" rIns="96431" bIns="48215">
            <a:spAutoFit/>
          </a:bodyPr>
          <a:lstStyle/>
          <a:p>
            <a:pPr defTabSz="685800" fontAlgn="auto">
              <a:lnSpc>
                <a:spcPct val="120000"/>
              </a:lnSpc>
              <a:spcBef>
                <a:spcPts val="0"/>
              </a:spcBef>
              <a:spcAft>
                <a:spcPts val="0"/>
              </a:spcAft>
              <a:defRPr/>
            </a:pPr>
            <a:r>
              <a:rPr lang="zh-CN" altLang="en-US" sz="2000" b="1" dirty="0">
                <a:solidFill>
                  <a:schemeClr val="accent2">
                    <a:lumMod val="75000"/>
                  </a:schemeClr>
                </a:solidFill>
                <a:latin typeface="黑体" panose="02010609060101010101" pitchFamily="49" charset="-122"/>
                <a:ea typeface="黑体" panose="02010609060101010101" pitchFamily="49" charset="-122"/>
              </a:rPr>
              <a:t>使用被审计单位生成信息的考虑</a:t>
            </a:r>
            <a:endParaRPr lang="en-US" altLang="zh-CN" sz="2000" dirty="0">
              <a:solidFill>
                <a:schemeClr val="accent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71"/>
          <p:cNvSpPr txBox="1"/>
          <p:nvPr/>
        </p:nvSpPr>
        <p:spPr>
          <a:xfrm>
            <a:off x="3827463" y="5183188"/>
            <a:ext cx="2230437" cy="600075"/>
          </a:xfrm>
          <a:prstGeom prst="rect">
            <a:avLst/>
          </a:prstGeom>
          <a:noFill/>
        </p:spPr>
        <p:txBody>
          <a:bodyPr lIns="96431" tIns="48215" rIns="96431" bIns="48215">
            <a:spAutoFit/>
          </a:bodyPr>
          <a:lstStyle/>
          <a:p>
            <a:pPr defTabSz="685800" fontAlgn="auto">
              <a:lnSpc>
                <a:spcPct val="150000"/>
              </a:lnSpc>
              <a:spcBef>
                <a:spcPts val="0"/>
              </a:spcBef>
              <a:spcAft>
                <a:spcPts val="0"/>
              </a:spcAft>
              <a:defRPr/>
            </a:pPr>
            <a:r>
              <a:rPr lang="zh-CN" altLang="en-US" sz="1100" b="1" dirty="0">
                <a:latin typeface="仿宋" panose="02010609060101010101" pitchFamily="49" charset="-122"/>
                <a:ea typeface="仿宋" panose="02010609060101010101" pitchFamily="49" charset="-122"/>
              </a:rPr>
              <a:t>对这些信息的</a:t>
            </a:r>
            <a:r>
              <a:rPr lang="zh-CN" altLang="en-US" sz="1100" b="1" dirty="0">
                <a:solidFill>
                  <a:srgbClr val="FF3300"/>
                </a:solidFill>
                <a:latin typeface="仿宋" panose="02010609060101010101" pitchFamily="49" charset="-122"/>
                <a:ea typeface="仿宋" panose="02010609060101010101" pitchFamily="49" charset="-122"/>
              </a:rPr>
              <a:t>准确性和完整性</a:t>
            </a:r>
            <a:r>
              <a:rPr lang="zh-CN" altLang="en-US" sz="1100" b="1" dirty="0">
                <a:latin typeface="仿宋" panose="02010609060101010101" pitchFamily="49" charset="-122"/>
                <a:ea typeface="仿宋" panose="02010609060101010101" pitchFamily="49" charset="-122"/>
              </a:rPr>
              <a:t>获取审计证据</a:t>
            </a:r>
            <a:endParaRPr lang="en-GB" altLang="zh-CN" sz="1100" dirty="0">
              <a:solidFill>
                <a:schemeClr val="bg1">
                  <a:lumMod val="65000"/>
                </a:schemeClr>
              </a:solidFill>
              <a:latin typeface="仿宋" panose="02010609060101010101" pitchFamily="49" charset="-122"/>
              <a:ea typeface="仿宋" panose="02010609060101010101" pitchFamily="49" charset="-122"/>
              <a:cs typeface="+mn-ea"/>
              <a:sym typeface="+mn-lt"/>
            </a:endParaRPr>
          </a:p>
        </p:txBody>
      </p:sp>
      <p:sp>
        <p:nvSpPr>
          <p:cNvPr id="14" name="TextBox 170"/>
          <p:cNvSpPr txBox="1"/>
          <p:nvPr/>
        </p:nvSpPr>
        <p:spPr>
          <a:xfrm>
            <a:off x="6007100" y="3952875"/>
            <a:ext cx="2092325" cy="825500"/>
          </a:xfrm>
          <a:prstGeom prst="rect">
            <a:avLst/>
          </a:prstGeom>
          <a:noFill/>
        </p:spPr>
        <p:txBody>
          <a:bodyPr lIns="96431" tIns="48215" rIns="96431" bIns="48215">
            <a:spAutoFit/>
          </a:bodyPr>
          <a:lstStyle/>
          <a:p>
            <a:pPr defTabSz="685800" fontAlgn="auto">
              <a:lnSpc>
                <a:spcPct val="120000"/>
              </a:lnSpc>
              <a:spcBef>
                <a:spcPts val="0"/>
              </a:spcBef>
              <a:spcAft>
                <a:spcPts val="0"/>
              </a:spcAft>
              <a:defRPr/>
            </a:pPr>
            <a:r>
              <a:rPr lang="zh-CN" altLang="en-US" sz="2000" b="1" dirty="0">
                <a:solidFill>
                  <a:schemeClr val="accent3"/>
                </a:solidFill>
                <a:latin typeface="黑体" panose="02010609060101010101" pitchFamily="49" charset="-122"/>
                <a:ea typeface="黑体" panose="02010609060101010101" pitchFamily="49" charset="-122"/>
              </a:rPr>
              <a:t>证据相互矛盾的考虑</a:t>
            </a:r>
            <a:endParaRPr lang="en-US" altLang="zh-CN" sz="20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71"/>
          <p:cNvSpPr txBox="1"/>
          <p:nvPr/>
        </p:nvSpPr>
        <p:spPr>
          <a:xfrm>
            <a:off x="6007100" y="4684713"/>
            <a:ext cx="2230438" cy="1104900"/>
          </a:xfrm>
          <a:prstGeom prst="rect">
            <a:avLst/>
          </a:prstGeom>
          <a:noFill/>
        </p:spPr>
        <p:txBody>
          <a:bodyPr lIns="96431" tIns="48215" rIns="96431" bIns="48215">
            <a:spAutoFit/>
          </a:bodyPr>
          <a:lstStyle/>
          <a:p>
            <a:pPr defTabSz="685800" fontAlgn="auto">
              <a:lnSpc>
                <a:spcPct val="150000"/>
              </a:lnSpc>
              <a:spcBef>
                <a:spcPts val="0"/>
              </a:spcBef>
              <a:spcAft>
                <a:spcPts val="0"/>
              </a:spcAft>
              <a:defRPr/>
            </a:pPr>
            <a:r>
              <a:rPr lang="zh-CN" altLang="en-US" sz="1100" b="1" dirty="0">
                <a:latin typeface="仿宋" panose="02010609060101010101" pitchFamily="49" charset="-122"/>
                <a:ea typeface="仿宋" panose="02010609060101010101" pitchFamily="49" charset="-122"/>
              </a:rPr>
              <a:t>如果从不同来源获取的审计证据或获取的不同性质的审计证据不一致，表明某项审计证据不可靠，应追加必要的审计程序。</a:t>
            </a:r>
            <a:endParaRPr lang="en-GB" altLang="zh-CN" sz="1100" dirty="0">
              <a:solidFill>
                <a:schemeClr val="bg1">
                  <a:lumMod val="65000"/>
                </a:schemeClr>
              </a:solidFill>
              <a:latin typeface="仿宋" panose="02010609060101010101" pitchFamily="49" charset="-122"/>
              <a:ea typeface="仿宋" panose="02010609060101010101" pitchFamily="49" charset="-122"/>
              <a:cs typeface="+mn-ea"/>
              <a:sym typeface="+mn-lt"/>
            </a:endParaRPr>
          </a:p>
        </p:txBody>
      </p:sp>
      <p:sp>
        <p:nvSpPr>
          <p:cNvPr id="16" name="TextBox 170"/>
          <p:cNvSpPr txBox="1"/>
          <p:nvPr/>
        </p:nvSpPr>
        <p:spPr>
          <a:xfrm>
            <a:off x="8435975" y="4476750"/>
            <a:ext cx="2124075" cy="825500"/>
          </a:xfrm>
          <a:prstGeom prst="rect">
            <a:avLst/>
          </a:prstGeom>
          <a:noFill/>
        </p:spPr>
        <p:txBody>
          <a:bodyPr lIns="96431" tIns="48215" rIns="96431" bIns="48215">
            <a:spAutoFit/>
          </a:bodyPr>
          <a:lstStyle/>
          <a:p>
            <a:pPr defTabSz="685800" fontAlgn="auto">
              <a:lnSpc>
                <a:spcPct val="120000"/>
              </a:lnSpc>
              <a:spcBef>
                <a:spcPts val="0"/>
              </a:spcBef>
              <a:spcAft>
                <a:spcPts val="0"/>
              </a:spcAft>
              <a:defRPr/>
            </a:pPr>
            <a:r>
              <a:rPr lang="zh-CN" altLang="en-US" sz="2000" b="1" dirty="0">
                <a:solidFill>
                  <a:schemeClr val="accent4">
                    <a:lumMod val="75000"/>
                  </a:schemeClr>
                </a:solidFill>
                <a:latin typeface="黑体" panose="02010609060101010101" pitchFamily="49" charset="-122"/>
                <a:ea typeface="黑体" panose="02010609060101010101" pitchFamily="49" charset="-122"/>
              </a:rPr>
              <a:t>获取审计证据时对成本的考虑</a:t>
            </a:r>
            <a:endParaRPr lang="en-US" altLang="zh-CN" sz="2000" dirty="0">
              <a:solidFill>
                <a:schemeClr val="accent4">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71"/>
          <p:cNvSpPr txBox="1">
            <a:spLocks noChangeArrowheads="1"/>
          </p:cNvSpPr>
          <p:nvPr/>
        </p:nvSpPr>
        <p:spPr bwMode="auto">
          <a:xfrm>
            <a:off x="8296275" y="5311775"/>
            <a:ext cx="2263775" cy="1357313"/>
          </a:xfrm>
          <a:prstGeom prst="rect">
            <a:avLst/>
          </a:prstGeom>
          <a:noFill/>
          <a:ln w="9525">
            <a:noFill/>
            <a:miter lim="800000"/>
          </a:ln>
        </p:spPr>
        <p:txBody>
          <a:bodyPr lIns="96431" tIns="48215" rIns="96431" bIns="48215">
            <a:spAutoFit/>
          </a:bodyPr>
          <a:lstStyle/>
          <a:p>
            <a:pPr defTabSz="685800">
              <a:lnSpc>
                <a:spcPct val="150000"/>
              </a:lnSpc>
            </a:pPr>
            <a:r>
              <a:rPr lang="zh-CN" altLang="en-US" sz="1100" b="1">
                <a:latin typeface="仿宋" panose="02010609060101010101" pitchFamily="49" charset="-122"/>
                <a:ea typeface="仿宋" panose="02010609060101010101" pitchFamily="49" charset="-122"/>
              </a:rPr>
              <a:t>    可以考虑获取审计证据的成本与所获取信息的有用性之间的关系，但不应以获取审计证据的困难和成本为由减少不可替代的审计程序。</a:t>
            </a:r>
            <a:endParaRPr lang="zh-CN" altLang="en-US" sz="1100" b="1">
              <a:latin typeface="仿宋" panose="02010609060101010101" pitchFamily="49" charset="-122"/>
              <a:ea typeface="仿宋"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21" presetClass="entr" presetSubtype="1"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heel(1)">
                                      <p:cBhvr>
                                        <p:cTn id="37" dur="500"/>
                                        <p:tgtEl>
                                          <p:spTgt spid="3"/>
                                        </p:tgtEl>
                                      </p:cBhvr>
                                    </p:animEffect>
                                  </p:childTnLst>
                                </p:cTn>
                              </p:par>
                            </p:childTnLst>
                          </p:cTn>
                        </p:par>
                        <p:par>
                          <p:cTn id="38" fill="hold">
                            <p:stCondLst>
                              <p:cond delay="1500"/>
                            </p:stCondLst>
                            <p:childTnLst>
                              <p:par>
                                <p:cTn id="39" presetID="22" presetClass="entr" presetSubtype="8"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2000"/>
                            </p:stCondLst>
                            <p:childTnLst>
                              <p:par>
                                <p:cTn id="43" presetID="21" presetClass="entr" presetSubtype="1"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heel(1)">
                                      <p:cBhvr>
                                        <p:cTn id="45" dur="500"/>
                                        <p:tgtEl>
                                          <p:spTgt spid="4"/>
                                        </p:tgtEl>
                                      </p:cBhvr>
                                    </p:animEffect>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childTnLst>
                          </p:cTn>
                        </p:par>
                        <p:par>
                          <p:cTn id="50" fill="hold">
                            <p:stCondLst>
                              <p:cond delay="3000"/>
                            </p:stCondLst>
                            <p:childTnLst>
                              <p:par>
                                <p:cTn id="51" presetID="21" presetClass="entr" presetSubtype="1"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heel(1)">
                                      <p:cBhvr>
                                        <p:cTn id="53" dur="500"/>
                                        <p:tgtEl>
                                          <p:spTgt spid="5"/>
                                        </p:tgtEl>
                                      </p:cBhvr>
                                    </p:animEffect>
                                  </p:childTnLst>
                                </p:cTn>
                              </p:par>
                            </p:childTnLst>
                          </p:cTn>
                        </p:par>
                        <p:par>
                          <p:cTn id="54" fill="hold">
                            <p:stCondLst>
                              <p:cond delay="3500"/>
                            </p:stCondLst>
                            <p:childTnLst>
                              <p:par>
                                <p:cTn id="55" presetID="22" presetClass="entr" presetSubtype="8"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childTnLst>
                          </p:cTn>
                        </p:par>
                        <p:par>
                          <p:cTn id="58" fill="hold">
                            <p:stCondLst>
                              <p:cond delay="4000"/>
                            </p:stCondLst>
                            <p:childTnLst>
                              <p:par>
                                <p:cTn id="59" presetID="21" presetClass="entr" presetSubtype="1"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heel(1)">
                                      <p:cBhvr>
                                        <p:cTn id="61" dur="500"/>
                                        <p:tgtEl>
                                          <p:spTgt spid="6"/>
                                        </p:tgtEl>
                                      </p:cBhvr>
                                    </p:animEffect>
                                  </p:childTnLst>
                                </p:cTn>
                              </p:par>
                            </p:childTnLst>
                          </p:cTn>
                        </p:par>
                        <p:par>
                          <p:cTn id="62" fill="hold">
                            <p:stCondLst>
                              <p:cond delay="4500"/>
                            </p:stCondLst>
                            <p:childTnLst>
                              <p:par>
                                <p:cTn id="63" presetID="12" presetClass="entr" presetSubtype="2"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p:tgtEl>
                                          <p:spTgt spid="10"/>
                                        </p:tgtEl>
                                        <p:attrNameLst>
                                          <p:attrName>ppt_x</p:attrName>
                                        </p:attrNameLst>
                                      </p:cBhvr>
                                      <p:tavLst>
                                        <p:tav tm="0">
                                          <p:val>
                                            <p:strVal val="#ppt_x+#ppt_w*1.125000"/>
                                          </p:val>
                                        </p:tav>
                                        <p:tav tm="100000">
                                          <p:val>
                                            <p:strVal val="#ppt_x"/>
                                          </p:val>
                                        </p:tav>
                                      </p:tavLst>
                                    </p:anim>
                                    <p:animEffect transition="in" filter="wipe(left)">
                                      <p:cBhvr>
                                        <p:cTn id="66" dur="500"/>
                                        <p:tgtEl>
                                          <p:spTgt spid="10"/>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p:tgtEl>
                                          <p:spTgt spid="11"/>
                                        </p:tgtEl>
                                        <p:attrNameLst>
                                          <p:attrName>ppt_x</p:attrName>
                                        </p:attrNameLst>
                                      </p:cBhvr>
                                      <p:tavLst>
                                        <p:tav tm="0">
                                          <p:val>
                                            <p:strVal val="#ppt_x+#ppt_w*1.125000"/>
                                          </p:val>
                                        </p:tav>
                                        <p:tav tm="100000">
                                          <p:val>
                                            <p:strVal val="#ppt_x"/>
                                          </p:val>
                                        </p:tav>
                                      </p:tavLst>
                                    </p:anim>
                                    <p:animEffect transition="in" filter="wipe(left)">
                                      <p:cBhvr>
                                        <p:cTn id="70" dur="500"/>
                                        <p:tgtEl>
                                          <p:spTgt spid="11"/>
                                        </p:tgtEl>
                                      </p:cBhvr>
                                    </p:animEffect>
                                  </p:childTnLst>
                                </p:cTn>
                              </p:par>
                            </p:childTnLst>
                          </p:cTn>
                        </p:par>
                        <p:par>
                          <p:cTn id="71" fill="hold">
                            <p:stCondLst>
                              <p:cond delay="5000"/>
                            </p:stCondLst>
                            <p:childTnLst>
                              <p:par>
                                <p:cTn id="72" presetID="12" presetClass="entr" presetSubtype="2"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p:tgtEl>
                                          <p:spTgt spid="12"/>
                                        </p:tgtEl>
                                        <p:attrNameLst>
                                          <p:attrName>ppt_x</p:attrName>
                                        </p:attrNameLst>
                                      </p:cBhvr>
                                      <p:tavLst>
                                        <p:tav tm="0">
                                          <p:val>
                                            <p:strVal val="#ppt_x+#ppt_w*1.125000"/>
                                          </p:val>
                                        </p:tav>
                                        <p:tav tm="100000">
                                          <p:val>
                                            <p:strVal val="#ppt_x"/>
                                          </p:val>
                                        </p:tav>
                                      </p:tavLst>
                                    </p:anim>
                                    <p:animEffect transition="in" filter="wipe(left)">
                                      <p:cBhvr>
                                        <p:cTn id="75" dur="500"/>
                                        <p:tgtEl>
                                          <p:spTgt spid="12"/>
                                        </p:tgtEl>
                                      </p:cBhvr>
                                    </p:animEffect>
                                  </p:childTnLst>
                                </p:cTn>
                              </p:par>
                              <p:par>
                                <p:cTn id="76" presetID="12" presetClass="entr" presetSubtype="2"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childTnLst>
                          </p:cTn>
                        </p:par>
                        <p:par>
                          <p:cTn id="80" fill="hold">
                            <p:stCondLst>
                              <p:cond delay="5500"/>
                            </p:stCondLst>
                            <p:childTnLst>
                              <p:par>
                                <p:cTn id="81" presetID="12" presetClass="entr" presetSubtype="2"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p:tgtEl>
                                          <p:spTgt spid="14"/>
                                        </p:tgtEl>
                                        <p:attrNameLst>
                                          <p:attrName>ppt_x</p:attrName>
                                        </p:attrNameLst>
                                      </p:cBhvr>
                                      <p:tavLst>
                                        <p:tav tm="0">
                                          <p:val>
                                            <p:strVal val="#ppt_x+#ppt_w*1.125000"/>
                                          </p:val>
                                        </p:tav>
                                        <p:tav tm="100000">
                                          <p:val>
                                            <p:strVal val="#ppt_x"/>
                                          </p:val>
                                        </p:tav>
                                      </p:tavLst>
                                    </p:anim>
                                    <p:animEffect transition="in" filter="wipe(left)">
                                      <p:cBhvr>
                                        <p:cTn id="84" dur="500"/>
                                        <p:tgtEl>
                                          <p:spTgt spid="14"/>
                                        </p:tgtEl>
                                      </p:cBhvr>
                                    </p:animEffect>
                                  </p:childTnLst>
                                </p:cTn>
                              </p:par>
                              <p:par>
                                <p:cTn id="85" presetID="12" presetClass="entr" presetSubtype="2"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p:tgtEl>
                                          <p:spTgt spid="15"/>
                                        </p:tgtEl>
                                        <p:attrNameLst>
                                          <p:attrName>ppt_x</p:attrName>
                                        </p:attrNameLst>
                                      </p:cBhvr>
                                      <p:tavLst>
                                        <p:tav tm="0">
                                          <p:val>
                                            <p:strVal val="#ppt_x+#ppt_w*1.125000"/>
                                          </p:val>
                                        </p:tav>
                                        <p:tav tm="100000">
                                          <p:val>
                                            <p:strVal val="#ppt_x"/>
                                          </p:val>
                                        </p:tav>
                                      </p:tavLst>
                                    </p:anim>
                                    <p:animEffect transition="in" filter="wipe(left)">
                                      <p:cBhvr>
                                        <p:cTn id="88" dur="500"/>
                                        <p:tgtEl>
                                          <p:spTgt spid="15"/>
                                        </p:tgtEl>
                                      </p:cBhvr>
                                    </p:animEffect>
                                  </p:childTnLst>
                                </p:cTn>
                              </p:par>
                            </p:childTnLst>
                          </p:cTn>
                        </p:par>
                        <p:par>
                          <p:cTn id="89" fill="hold">
                            <p:stCondLst>
                              <p:cond delay="6000"/>
                            </p:stCondLst>
                            <p:childTnLst>
                              <p:par>
                                <p:cTn id="90" presetID="12" presetClass="entr" presetSubtype="2"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additive="base">
                                        <p:cTn id="92" dur="500"/>
                                        <p:tgtEl>
                                          <p:spTgt spid="16"/>
                                        </p:tgtEl>
                                        <p:attrNameLst>
                                          <p:attrName>ppt_x</p:attrName>
                                        </p:attrNameLst>
                                      </p:cBhvr>
                                      <p:tavLst>
                                        <p:tav tm="0">
                                          <p:val>
                                            <p:strVal val="#ppt_x+#ppt_w*1.125000"/>
                                          </p:val>
                                        </p:tav>
                                        <p:tav tm="100000">
                                          <p:val>
                                            <p:strVal val="#ppt_x"/>
                                          </p:val>
                                        </p:tav>
                                      </p:tavLst>
                                    </p:anim>
                                    <p:animEffect transition="in" filter="wipe(left)">
                                      <p:cBhvr>
                                        <p:cTn id="93" dur="500"/>
                                        <p:tgtEl>
                                          <p:spTgt spid="16"/>
                                        </p:tgtEl>
                                      </p:cBhvr>
                                    </p:animEffect>
                                  </p:childTnLst>
                                </p:cTn>
                              </p:par>
                              <p:par>
                                <p:cTn id="94" presetID="12" presetClass="entr" presetSubtype="2" fill="hold" grpId="0" nodeType="withEffect">
                                  <p:stCondLst>
                                    <p:cond delay="0"/>
                                  </p:stCondLst>
                                  <p:childTnLst>
                                    <p:set>
                                      <p:cBhvr>
                                        <p:cTn id="95" dur="1" fill="hold">
                                          <p:stCondLst>
                                            <p:cond delay="0"/>
                                          </p:stCondLst>
                                        </p:cTn>
                                        <p:tgtEl>
                                          <p:spTgt spid="17"/>
                                        </p:tgtEl>
                                        <p:attrNameLst>
                                          <p:attrName>style.visibility</p:attrName>
                                        </p:attrNameLst>
                                      </p:cBhvr>
                                      <p:to>
                                        <p:strVal val="visible"/>
                                      </p:to>
                                    </p:set>
                                    <p:anim calcmode="lin" valueType="num">
                                      <p:cBhvr additive="base">
                                        <p:cTn id="96" dur="500"/>
                                        <p:tgtEl>
                                          <p:spTgt spid="17"/>
                                        </p:tgtEl>
                                        <p:attrNameLst>
                                          <p:attrName>ppt_x</p:attrName>
                                        </p:attrNameLst>
                                      </p:cBhvr>
                                      <p:tavLst>
                                        <p:tav tm="0">
                                          <p:val>
                                            <p:strVal val="#ppt_x+#ppt_w*1.125000"/>
                                          </p:val>
                                        </p:tav>
                                        <p:tav tm="100000">
                                          <p:val>
                                            <p:strVal val="#ppt_x"/>
                                          </p:val>
                                        </p:tav>
                                      </p:tavLst>
                                    </p:anim>
                                    <p:animEffect transition="in" filter="wipe(left)">
                                      <p:cBhvr>
                                        <p:cTn id="9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3" grpId="0" animBg="1"/>
      <p:bldP spid="4" grpId="0" animBg="1"/>
      <p:bldP spid="5" grpId="0" animBg="1"/>
      <p:bldP spid="6" grpId="0" animBg="1"/>
      <p:bldP spid="10"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765175"/>
            <a:ext cx="10153650" cy="1739900"/>
            <a:chOff x="946620" y="1670343"/>
            <a:chExt cx="10153650" cy="1739900"/>
          </a:xfrm>
        </p:grpSpPr>
        <p:grpSp>
          <p:nvGrpSpPr>
            <p:cNvPr id="39945"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9949"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9946"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二、审计证据的分类</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39947"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9943" name="Picture 3"/>
          <p:cNvPicPr>
            <a:picLocks noChangeAspect="1" noChangeArrowheads="1"/>
          </p:cNvPicPr>
          <p:nvPr/>
        </p:nvPicPr>
        <p:blipFill>
          <a:blip r:embed="rId1"/>
          <a:srcRect/>
          <a:stretch>
            <a:fillRect/>
          </a:stretch>
        </p:blipFill>
        <p:spPr bwMode="auto">
          <a:xfrm>
            <a:off x="550863" y="2133600"/>
            <a:ext cx="10585450" cy="4724400"/>
          </a:xfrm>
          <a:prstGeom prst="rect">
            <a:avLst/>
          </a:prstGeom>
          <a:noFill/>
          <a:ln w="9525">
            <a:noFill/>
            <a:miter lim="800000"/>
            <a:headEnd/>
            <a:tailEnd/>
          </a:ln>
        </p:spPr>
      </p:pic>
      <p:sp>
        <p:nvSpPr>
          <p:cNvPr id="45" name="矩形 44"/>
          <p:cNvSpPr/>
          <p:nvPr/>
        </p:nvSpPr>
        <p:spPr>
          <a:xfrm>
            <a:off x="477838" y="1412875"/>
            <a:ext cx="9144000" cy="56991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defTabSz="685800" fontAlgn="auto">
              <a:lnSpc>
                <a:spcPct val="155000"/>
              </a:lnSpc>
              <a:spcBef>
                <a:spcPts val="0"/>
              </a:spcBef>
              <a:spcAft>
                <a:spcPts val="0"/>
              </a:spcAft>
              <a:defRPr/>
            </a:pPr>
            <a:r>
              <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rPr>
              <a:t>（一）按审计证据的外形特征分类</a:t>
            </a:r>
            <a:endPar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765175"/>
            <a:ext cx="10153650" cy="1739900"/>
            <a:chOff x="946620" y="1670343"/>
            <a:chExt cx="10153650" cy="1739900"/>
          </a:xfrm>
        </p:grpSpPr>
        <p:grpSp>
          <p:nvGrpSpPr>
            <p:cNvPr id="4199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199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1994"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二、审计证据的分类</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1995"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 name="矩形 9"/>
          <p:cNvSpPr/>
          <p:nvPr/>
        </p:nvSpPr>
        <p:spPr>
          <a:xfrm>
            <a:off x="406400" y="1341438"/>
            <a:ext cx="9144000" cy="56991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defTabSz="685800" fontAlgn="auto">
              <a:lnSpc>
                <a:spcPct val="155000"/>
              </a:lnSpc>
              <a:spcBef>
                <a:spcPts val="0"/>
              </a:spcBef>
              <a:spcAft>
                <a:spcPts val="0"/>
              </a:spcAft>
              <a:defRPr/>
            </a:pPr>
            <a:r>
              <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rPr>
              <a:t>（二）按审计证据的来源分类</a:t>
            </a:r>
            <a:endPar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52240" name="矩形 12"/>
          <p:cNvSpPr>
            <a:spLocks noChangeArrowheads="1"/>
          </p:cNvSpPr>
          <p:nvPr/>
        </p:nvSpPr>
        <p:spPr bwMode="auto">
          <a:xfrm>
            <a:off x="911225" y="2133600"/>
            <a:ext cx="8712200" cy="3548063"/>
          </a:xfrm>
          <a:prstGeom prst="rect">
            <a:avLst/>
          </a:prstGeom>
          <a:noFill/>
          <a:ln w="9525">
            <a:noFill/>
            <a:miter lim="800000"/>
          </a:ln>
        </p:spPr>
        <p:txBody>
          <a:bodyPr>
            <a:spAutoFit/>
          </a:bodyPr>
          <a:lstStyle/>
          <a:p>
            <a:pPr defTabSz="685800">
              <a:lnSpc>
                <a:spcPct val="135000"/>
              </a:lnSpc>
              <a:buClr>
                <a:schemeClr val="hlink"/>
              </a:buClr>
              <a:buSzPct val="120000"/>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  1.</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内部证据</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可靠性比较</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⑴外部流转并获认可 </a:t>
            </a: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&gt;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内部流转</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⑵内部流转：内控健全 </a:t>
            </a: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&gt;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内控不健全</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2.</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外部证据</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未经手被审单位 </a:t>
            </a: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&gt;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内部持有</a:t>
            </a:r>
            <a:endPar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   3.</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亲历证据 ：证明力较强</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765175"/>
            <a:ext cx="10153650" cy="1739900"/>
            <a:chOff x="946620" y="1670343"/>
            <a:chExt cx="10153650" cy="1739900"/>
          </a:xfrm>
        </p:grpSpPr>
        <p:grpSp>
          <p:nvGrpSpPr>
            <p:cNvPr id="4407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407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4073"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二、审计证据的分类</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4074"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aphicFrame>
        <p:nvGraphicFramePr>
          <p:cNvPr id="54321" name="Group 49"/>
          <p:cNvGraphicFramePr>
            <a:graphicFrameLocks noGrp="1"/>
          </p:cNvGraphicFramePr>
          <p:nvPr/>
        </p:nvGraphicFramePr>
        <p:xfrm>
          <a:off x="550863" y="1557338"/>
          <a:ext cx="9036050" cy="2578102"/>
        </p:xfrm>
        <a:graphic>
          <a:graphicData uri="http://schemas.openxmlformats.org/drawingml/2006/table">
            <a:tbl>
              <a:tblPr/>
              <a:tblGrid>
                <a:gridCol w="984250"/>
                <a:gridCol w="955675"/>
                <a:gridCol w="885825"/>
                <a:gridCol w="5216525"/>
                <a:gridCol w="993775"/>
              </a:tblGrid>
              <a:tr h="70802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来源</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分类</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编制</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存放</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举     例</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证明 力</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rowSpan="2">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外部</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证据</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外</a:t>
                      </a:r>
                      <a:r>
                        <a:rPr kumimoji="1" lang="en-US" altLang="zh-CN" sz="1800" b="1"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黑体" panose="02010609060101010101" pitchFamily="49" charset="-122"/>
                        </a:rPr>
                        <a:t>—</a:t>
                      </a: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外</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函证回函、律师证明信</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0" fontAlgn="base" latinLnBrk="0" hangingPunct="0">
                        <a:lnSpc>
                          <a:spcPct val="100000"/>
                        </a:lnSpc>
                        <a:spcBef>
                          <a:spcPct val="20000"/>
                        </a:spcBef>
                        <a:spcAft>
                          <a:spcPct val="0"/>
                        </a:spcAft>
                        <a:buClrTx/>
                        <a:buSzTx/>
                        <a:buFontTx/>
                        <a:buNone/>
                      </a:pPr>
                      <a:endParaRPr kumimoji="1" lang="zh-CN" altLang="zh-CN"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46088">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外</a:t>
                      </a:r>
                      <a:r>
                        <a:rPr kumimoji="1" lang="en-US" altLang="zh-CN" sz="1800" b="1"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黑体" panose="02010609060101010101" pitchFamily="49" charset="-122"/>
                        </a:rPr>
                        <a:t>—</a:t>
                      </a: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银行对账单、购货发票、应收票据</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r>
              <a:tr h="446088">
                <a:tc rowSpan="2">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内部</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证据</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a:t>
                      </a:r>
                      <a:r>
                        <a:rPr kumimoji="1" lang="en-US" altLang="zh-CN" sz="1800" b="1"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黑体" panose="02010609060101010101" pitchFamily="49" charset="-122"/>
                        </a:rPr>
                        <a:t>—</a:t>
                      </a: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外</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销货发票、付款支票</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r>
              <a:tr h="503238">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a:t>
                      </a:r>
                      <a:r>
                        <a:rPr kumimoji="1" lang="en-US" altLang="zh-CN" sz="1800" b="1"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黑体" panose="02010609060101010101" pitchFamily="49" charset="-122"/>
                        </a:rPr>
                        <a:t>—</a:t>
                      </a: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内 </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rPr>
                        <a:t>会计记录、入库单、管理当局声明书</a:t>
                      </a:r>
                      <a:endParaRPr kumimoji="1" lang="zh-CN" altLang="en-US" sz="1800" b="1" i="0" u="none" strike="noStrike" cap="none" normalizeH="0" baseline="0" smtClean="0">
                        <a:ln>
                          <a:noFill/>
                        </a:ln>
                        <a:solidFill>
                          <a:schemeClr val="tx1"/>
                        </a:solidFill>
                        <a:effectLst>
                          <a:outerShdw blurRad="38100" dist="38100" dir="2700000" algn="tl">
                            <a:srgbClr val="C0C0C0"/>
                          </a:outerShdw>
                        </a:effectLst>
                        <a:latin typeface="黑体" panose="02010609060101010101" pitchFamily="49" charset="-122"/>
                        <a:ea typeface="黑体" panose="02010609060101010101"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cPr/>
                </a:tc>
              </a:tr>
            </a:tbl>
          </a:graphicData>
        </a:graphic>
      </p:graphicFrame>
      <p:grpSp>
        <p:nvGrpSpPr>
          <p:cNvPr id="44068" name="Group 39"/>
          <p:cNvGrpSpPr/>
          <p:nvPr/>
        </p:nvGrpSpPr>
        <p:grpSpPr bwMode="auto">
          <a:xfrm>
            <a:off x="261938" y="4797425"/>
            <a:ext cx="1711325" cy="490538"/>
            <a:chOff x="192" y="2736"/>
            <a:chExt cx="1078" cy="309"/>
          </a:xfrm>
        </p:grpSpPr>
        <p:sp>
          <p:nvSpPr>
            <p:cNvPr id="6" name="Text Box 40"/>
            <p:cNvSpPr txBox="1">
              <a:spLocks noChangeArrowheads="1"/>
            </p:cNvSpPr>
            <p:nvPr/>
          </p:nvSpPr>
          <p:spPr bwMode="auto">
            <a:xfrm>
              <a:off x="575" y="2757"/>
              <a:ext cx="695" cy="288"/>
            </a:xfrm>
            <a:prstGeom prst="rect">
              <a:avLst/>
            </a:prstGeom>
            <a:noFill/>
            <a:ln w="9525">
              <a:noFill/>
              <a:miter lim="800000"/>
            </a:ln>
            <a:effectLst/>
          </p:spPr>
          <p:txBody>
            <a:bodyPr wrap="none">
              <a:spAutoFit/>
            </a:bodyPr>
            <a:lstStyle/>
            <a:p>
              <a:pPr algn="ctr" defTabSz="685800" fontAlgn="auto">
                <a:spcBef>
                  <a:spcPts val="0"/>
                </a:spcBef>
                <a:spcAft>
                  <a:spcPts val="0"/>
                </a:spcAft>
                <a:defRPr/>
              </a:pPr>
              <a:r>
                <a:rPr kumimoji="1" lang="zh-CN" altLang="en-US" sz="2400" b="1" dirty="0">
                  <a:solidFill>
                    <a:srgbClr val="9933FF"/>
                  </a:solidFill>
                  <a:effectLst>
                    <a:outerShdw blurRad="38100" dist="38100" dir="2700000" algn="tl">
                      <a:srgbClr val="C0C0C0"/>
                    </a:outerShdw>
                  </a:effectLst>
                  <a:latin typeface="Times New Roman" panose="02020603050405020304" pitchFamily="18" charset="0"/>
                  <a:ea typeface="华文新魏" panose="02010800040101010101" pitchFamily="2" charset="-122"/>
                </a:rPr>
                <a:t>总结：</a:t>
              </a:r>
              <a:endParaRPr kumimoji="1" lang="zh-CN" altLang="en-US" sz="2400" b="1" dirty="0">
                <a:solidFill>
                  <a:srgbClr val="9933FF"/>
                </a:solidFill>
                <a:effectLst>
                  <a:outerShdw blurRad="38100" dist="38100" dir="2700000" algn="tl">
                    <a:srgbClr val="C0C0C0"/>
                  </a:outerShdw>
                </a:effectLst>
                <a:latin typeface="Times New Roman" panose="02020603050405020304" pitchFamily="18" charset="0"/>
                <a:ea typeface="华文新魏" panose="02010800040101010101" pitchFamily="2" charset="-122"/>
              </a:endParaRPr>
            </a:p>
          </p:txBody>
        </p:sp>
        <p:sp>
          <p:nvSpPr>
            <p:cNvPr id="7" name="AutoShape 41"/>
            <p:cNvSpPr>
              <a:spLocks noChangeArrowheads="1"/>
            </p:cNvSpPr>
            <p:nvPr/>
          </p:nvSpPr>
          <p:spPr bwMode="auto">
            <a:xfrm>
              <a:off x="192" y="2736"/>
              <a:ext cx="336" cy="306"/>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noFill/>
              <a:miter lim="800000"/>
            </a:ln>
            <a:effectLst>
              <a:outerShdw dist="35921" dir="2700000" algn="ctr" rotWithShape="0">
                <a:schemeClr val="tx2"/>
              </a:outerShdw>
            </a:effectLst>
          </p:spPr>
          <p:txBody>
            <a:bodyPr wrap="none" anchor="ctr"/>
            <a:lstStyle/>
            <a:p>
              <a:pPr defTabSz="685800" fontAlgn="auto">
                <a:spcBef>
                  <a:spcPts val="0"/>
                </a:spcBef>
                <a:spcAft>
                  <a:spcPts val="0"/>
                </a:spcAft>
                <a:defRPr/>
              </a:pPr>
              <a:endParaRPr lang="zh-CN" altLang="en-US" sz="1350">
                <a:latin typeface="+mn-lt"/>
                <a:ea typeface="+mn-ea"/>
              </a:endParaRPr>
            </a:p>
          </p:txBody>
        </p:sp>
      </p:grpSp>
      <p:sp>
        <p:nvSpPr>
          <p:cNvPr id="54322" name="Rectangle 5"/>
          <p:cNvSpPr>
            <a:spLocks noChangeArrowheads="1"/>
          </p:cNvSpPr>
          <p:nvPr/>
        </p:nvSpPr>
        <p:spPr bwMode="auto">
          <a:xfrm>
            <a:off x="2062163" y="4292600"/>
            <a:ext cx="7561262" cy="2087563"/>
          </a:xfrm>
          <a:prstGeom prst="rect">
            <a:avLst/>
          </a:prstGeom>
          <a:noFill/>
          <a:ln w="9525">
            <a:noFill/>
            <a:miter lim="800000"/>
          </a:ln>
        </p:spPr>
        <p:txBody>
          <a:bodyPr/>
          <a:lstStyle/>
          <a:p>
            <a:pPr marL="171450" indent="-171450" defTabSz="685800" eaLnBrk="0" hangingPunct="0">
              <a:spcBef>
                <a:spcPct val="20000"/>
              </a:spcBef>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a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实物证据证明存在性最强</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spcBef>
                <a:spcPct val="20000"/>
              </a:spcBef>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b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口头、环境证据证明力较弱</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spcBef>
                <a:spcPct val="20000"/>
              </a:spcBef>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c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外部证据证明力一般高于内部证据</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spcBef>
                <a:spcPct val="20000"/>
              </a:spcBef>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d </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书面证据有被伪造涂改的可能</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54322">
                                            <p:txEl>
                                              <p:pRg st="0" end="0"/>
                                            </p:txEl>
                                          </p:spTgt>
                                        </p:tgtEl>
                                        <p:attrNameLst>
                                          <p:attrName>style.visibility</p:attrName>
                                        </p:attrNameLst>
                                      </p:cBhvr>
                                      <p:to>
                                        <p:strVal val="visible"/>
                                      </p:to>
                                    </p:set>
                                    <p:anim calcmode="lin" valueType="num">
                                      <p:cBhvr additive="base">
                                        <p:cTn id="38" dur="500" fill="hold"/>
                                        <p:tgtEl>
                                          <p:spTgt spid="54322">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5432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54322">
                                            <p:txEl>
                                              <p:pRg st="1" end="1"/>
                                            </p:txEl>
                                          </p:spTgt>
                                        </p:tgtEl>
                                        <p:attrNameLst>
                                          <p:attrName>style.visibility</p:attrName>
                                        </p:attrNameLst>
                                      </p:cBhvr>
                                      <p:to>
                                        <p:strVal val="visible"/>
                                      </p:to>
                                    </p:set>
                                    <p:anim calcmode="lin" valueType="num">
                                      <p:cBhvr additive="base">
                                        <p:cTn id="44" dur="500" fill="hold"/>
                                        <p:tgtEl>
                                          <p:spTgt spid="54322">
                                            <p:txEl>
                                              <p:pRg st="1" end="1"/>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5432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54322">
                                            <p:txEl>
                                              <p:pRg st="2" end="2"/>
                                            </p:txEl>
                                          </p:spTgt>
                                        </p:tgtEl>
                                        <p:attrNameLst>
                                          <p:attrName>style.visibility</p:attrName>
                                        </p:attrNameLst>
                                      </p:cBhvr>
                                      <p:to>
                                        <p:strVal val="visible"/>
                                      </p:to>
                                    </p:set>
                                    <p:anim calcmode="lin" valueType="num">
                                      <p:cBhvr additive="base">
                                        <p:cTn id="50" dur="500" fill="hold"/>
                                        <p:tgtEl>
                                          <p:spTgt spid="54322">
                                            <p:txEl>
                                              <p:pRg st="2" end="2"/>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5432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54322">
                                            <p:txEl>
                                              <p:pRg st="3" end="3"/>
                                            </p:txEl>
                                          </p:spTgt>
                                        </p:tgtEl>
                                        <p:attrNameLst>
                                          <p:attrName>style.visibility</p:attrName>
                                        </p:attrNameLst>
                                      </p:cBhvr>
                                      <p:to>
                                        <p:strVal val="visible"/>
                                      </p:to>
                                    </p:set>
                                    <p:anim calcmode="lin" valueType="num">
                                      <p:cBhvr additive="base">
                                        <p:cTn id="56" dur="500" fill="hold"/>
                                        <p:tgtEl>
                                          <p:spTgt spid="54322">
                                            <p:txEl>
                                              <p:pRg st="3" end="3"/>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5432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54322" grpId="0" autoUpdateAnimBg="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765175"/>
            <a:ext cx="10153650" cy="1739900"/>
            <a:chOff x="946620" y="1670343"/>
            <a:chExt cx="10153650" cy="1739900"/>
          </a:xfrm>
        </p:grpSpPr>
        <p:grpSp>
          <p:nvGrpSpPr>
            <p:cNvPr id="4608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609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6090"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二、审计证据的分类</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6091"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 name="矩形 2"/>
          <p:cNvSpPr/>
          <p:nvPr/>
        </p:nvSpPr>
        <p:spPr>
          <a:xfrm>
            <a:off x="477838" y="1268413"/>
            <a:ext cx="9144000" cy="56991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defTabSz="685800" fontAlgn="auto">
              <a:lnSpc>
                <a:spcPct val="155000"/>
              </a:lnSpc>
              <a:spcBef>
                <a:spcPts val="0"/>
              </a:spcBef>
              <a:spcAft>
                <a:spcPts val="0"/>
              </a:spcAft>
              <a:defRPr/>
            </a:pPr>
            <a:r>
              <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rPr>
              <a:t>（三）按审计证据的相关程度分类</a:t>
            </a:r>
            <a:endPar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56336" name="矩形 3"/>
          <p:cNvSpPr>
            <a:spLocks noChangeArrowheads="1"/>
          </p:cNvSpPr>
          <p:nvPr/>
        </p:nvSpPr>
        <p:spPr bwMode="auto">
          <a:xfrm>
            <a:off x="550863" y="2060575"/>
            <a:ext cx="8640762" cy="3548063"/>
          </a:xfrm>
          <a:prstGeom prst="rect">
            <a:avLst/>
          </a:prstGeom>
          <a:noFill/>
          <a:ln w="9525">
            <a:noFill/>
            <a:miter lim="800000"/>
          </a:ln>
        </p:spPr>
        <p:txBody>
          <a:bodyPr>
            <a:spAutoFit/>
          </a:bodyPr>
          <a:lstStyle/>
          <a:p>
            <a:pPr defTabSz="685800">
              <a:lnSpc>
                <a:spcPct val="135000"/>
              </a:lnSpc>
              <a:buClr>
                <a:schemeClr val="hlink"/>
              </a:buClr>
              <a:buSzPct val="120000"/>
              <a:defRPr/>
            </a:pP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  1.</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直接证据：被审计事项具有直接证明力能单独、直接地证明被审计事项真实性的证据</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2400">
                <a:solidFill>
                  <a:srgbClr val="FF0000"/>
                </a:solidFill>
                <a:effectLst>
                  <a:outerShdw blurRad="38100" dist="38100" dir="2700000" algn="tl">
                    <a:srgbClr val="C0C0C0"/>
                  </a:outerShdw>
                </a:effectLst>
                <a:latin typeface="华文行楷" panose="02010800040101010101" pitchFamily="2" charset="-122"/>
                <a:ea typeface="华文行楷" panose="02010800040101010101" pitchFamily="2" charset="-122"/>
              </a:rPr>
              <a:t>如：应收账款函证的回函</a:t>
            </a:r>
            <a:endParaRPr lang="en-US" altLang="zh-CN" sz="2400">
              <a:solidFill>
                <a:srgbClr val="FF0000"/>
              </a:solidFill>
              <a:effectLst>
                <a:outerShdw blurRad="38100" dist="38100" dir="2700000" algn="tl">
                  <a:srgbClr val="C0C0C0"/>
                </a:outerShdw>
              </a:effectLst>
              <a:latin typeface="华文行楷" panose="02010800040101010101" pitchFamily="2" charset="-122"/>
              <a:ea typeface="华文行楷" panose="02010800040101010101" pitchFamily="2"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2.</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间接证据：被审计事项真实性只起到间接证明作用，需要与其他证据结合起来分析。</a:t>
            </a:r>
            <a:endParaRPr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2400">
                <a:solidFill>
                  <a:srgbClr val="FF0000"/>
                </a:solidFill>
                <a:effectLst>
                  <a:outerShdw blurRad="38100" dist="38100" dir="2700000" algn="tl">
                    <a:srgbClr val="C0C0C0"/>
                  </a:outerShdw>
                </a:effectLst>
                <a:latin typeface="华文行楷" panose="02010800040101010101" pitchFamily="2" charset="-122"/>
                <a:ea typeface="华文行楷" panose="02010800040101010101" pitchFamily="2" charset="-122"/>
              </a:rPr>
              <a:t>如：询问内控情况</a:t>
            </a:r>
            <a:endParaRPr lang="zh-CN" altLang="en-US" sz="2400">
              <a:solidFill>
                <a:srgbClr val="FF0000"/>
              </a:solidFill>
              <a:effectLst>
                <a:outerShdw blurRad="38100" dist="38100" dir="2700000" algn="tl">
                  <a:srgbClr val="C0C0C0"/>
                </a:outerShdw>
              </a:effectLst>
              <a:latin typeface="华文行楷" panose="02010800040101010101" pitchFamily="2" charset="-122"/>
              <a:ea typeface="华文行楷" panose="02010800040101010101" pitchFamily="2" charset="-122"/>
            </a:endParaRPr>
          </a:p>
          <a:p>
            <a:pPr defTabSz="685800">
              <a:lnSpc>
                <a:spcPct val="135000"/>
              </a:lnSpc>
              <a:buClr>
                <a:schemeClr val="hlink"/>
              </a:buClr>
              <a:buSzPct val="120000"/>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765175"/>
            <a:ext cx="10153650" cy="1739900"/>
            <a:chOff x="946620" y="1670343"/>
            <a:chExt cx="10153650" cy="1739900"/>
          </a:xfrm>
        </p:grpSpPr>
        <p:grpSp>
          <p:nvGrpSpPr>
            <p:cNvPr id="4814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814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8144"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二、审计证据的分类</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8145"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 name="矩形 2"/>
          <p:cNvSpPr/>
          <p:nvPr/>
        </p:nvSpPr>
        <p:spPr>
          <a:xfrm>
            <a:off x="550863" y="1412875"/>
            <a:ext cx="9144000" cy="56991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defTabSz="685800" fontAlgn="auto">
              <a:lnSpc>
                <a:spcPct val="155000"/>
              </a:lnSpc>
              <a:spcBef>
                <a:spcPts val="0"/>
              </a:spcBef>
              <a:spcAft>
                <a:spcPts val="0"/>
              </a:spcAft>
              <a:defRPr/>
            </a:pPr>
            <a:r>
              <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rPr>
              <a:t>（四）按审计证据的重要性分类</a:t>
            </a:r>
            <a:endParaRPr kumimoji="1" lang="zh-CN" altLang="en-US" sz="2000" b="1" dirty="0">
              <a:solidFill>
                <a:schemeClr val="bg1"/>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4" name="PA_矩形 9"/>
          <p:cNvSpPr/>
          <p:nvPr>
            <p:custDataLst>
              <p:tags r:id="rId1"/>
            </p:custDataLst>
          </p:nvPr>
        </p:nvSpPr>
        <p:spPr>
          <a:xfrm>
            <a:off x="935038" y="2229451"/>
            <a:ext cx="6913016" cy="3787842"/>
          </a:xfrm>
          <a:prstGeom prst="frame">
            <a:avLst>
              <a:gd name="adj1" fmla="val 2376"/>
            </a:avLst>
          </a:prstGeom>
          <a:solidFill>
            <a:srgbClr val="178695"/>
          </a:solidFill>
          <a:ln w="38100">
            <a:gradFill flip="none" rotWithShape="1">
              <a:gsLst>
                <a:gs pos="0">
                  <a:srgbClr val="CFCFCF"/>
                </a:gs>
                <a:gs pos="100000">
                  <a:schemeClr val="bg1"/>
                </a:gs>
              </a:gsLst>
              <a:lin ang="2700000" scaled="1"/>
              <a:tileRect/>
            </a:gra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p>
            <a:pPr indent="539750" defTabSz="685800" fontAlgn="auto">
              <a:lnSpc>
                <a:spcPct val="140000"/>
              </a:lnSpc>
              <a:spcBef>
                <a:spcPts val="0"/>
              </a:spcBef>
              <a:spcAft>
                <a:spcPts val="0"/>
              </a:spcAft>
              <a:defRPr/>
            </a:pPr>
            <a:endParaRPr lang="zh-CN" altLang="en-US" dirty="0">
              <a:solidFill>
                <a:schemeClr val="tx1"/>
              </a:solidFill>
              <a:latin typeface="微软雅黑" panose="020B0503020204020204" pitchFamily="34" charset="-122"/>
              <a:ea typeface="微软雅黑" panose="020B0503020204020204" pitchFamily="34" charset="-122"/>
              <a:sym typeface="+mn-ea"/>
            </a:endParaRPr>
          </a:p>
        </p:txBody>
      </p:sp>
      <p:sp>
        <p:nvSpPr>
          <p:cNvPr id="5" name="PA_矩形 9"/>
          <p:cNvSpPr/>
          <p:nvPr>
            <p:custDataLst>
              <p:tags r:id="rId2"/>
            </p:custDataLst>
          </p:nvPr>
        </p:nvSpPr>
        <p:spPr>
          <a:xfrm>
            <a:off x="935038" y="2229451"/>
            <a:ext cx="6913016" cy="3787842"/>
          </a:xfrm>
          <a:prstGeom prst="frame">
            <a:avLst>
              <a:gd name="adj1" fmla="val 2376"/>
            </a:avLst>
          </a:prstGeom>
          <a:solidFill>
            <a:srgbClr val="178695"/>
          </a:solidFill>
          <a:ln w="38100">
            <a:gradFill flip="none" rotWithShape="1">
              <a:gsLst>
                <a:gs pos="0">
                  <a:srgbClr val="CFCFCF"/>
                </a:gs>
                <a:gs pos="100000">
                  <a:schemeClr val="bg1"/>
                </a:gs>
              </a:gsLst>
              <a:lin ang="2700000" scaled="1"/>
              <a:tileRect/>
            </a:gra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p>
            <a:pPr indent="539750" defTabSz="685800" fontAlgn="auto">
              <a:lnSpc>
                <a:spcPct val="140000"/>
              </a:lnSpc>
              <a:spcBef>
                <a:spcPts val="0"/>
              </a:spcBef>
              <a:spcAft>
                <a:spcPts val="0"/>
              </a:spcAft>
              <a:defRPr/>
            </a:pPr>
            <a:endParaRPr lang="zh-CN" altLang="en-US" dirty="0">
              <a:solidFill>
                <a:schemeClr val="tx1"/>
              </a:solidFill>
              <a:latin typeface="微软雅黑" panose="020B0503020204020204" pitchFamily="34" charset="-122"/>
              <a:ea typeface="微软雅黑" panose="020B0503020204020204" pitchFamily="34" charset="-122"/>
              <a:sym typeface="+mn-ea"/>
            </a:endParaRPr>
          </a:p>
        </p:txBody>
      </p:sp>
      <p:sp>
        <p:nvSpPr>
          <p:cNvPr id="58390" name="Rectangle 22"/>
          <p:cNvSpPr>
            <a:spLocks noChangeArrowheads="1"/>
          </p:cNvSpPr>
          <p:nvPr/>
        </p:nvSpPr>
        <p:spPr bwMode="auto">
          <a:xfrm>
            <a:off x="1343025" y="3284538"/>
            <a:ext cx="6092825" cy="1917700"/>
          </a:xfrm>
          <a:prstGeom prst="rect">
            <a:avLst/>
          </a:prstGeom>
          <a:noFill/>
          <a:ln w="9525">
            <a:noFill/>
            <a:miter lim="800000"/>
          </a:ln>
          <a:effectLst/>
        </p:spPr>
        <p:txBody>
          <a:bodyPr>
            <a:spAutoFit/>
          </a:bodyPr>
          <a:lstStyle/>
          <a:p>
            <a:pPr>
              <a:defRPr/>
            </a:pPr>
            <a:r>
              <a:rPr lang="en-US" altLang="zh-CN" sz="2400" b="1">
                <a:effectLst>
                  <a:outerShdw blurRad="38100" dist="38100" dir="2700000" algn="tl">
                    <a:srgbClr val="C0C0C0"/>
                  </a:outerShdw>
                </a:effectLst>
              </a:rPr>
              <a:t>1.</a:t>
            </a:r>
            <a:r>
              <a:rPr lang="zh-CN" altLang="en-US" sz="2400" b="1">
                <a:effectLst>
                  <a:outerShdw blurRad="38100" dist="38100" dir="2700000" algn="tl">
                    <a:srgbClr val="C0C0C0"/>
                  </a:outerShdw>
                </a:effectLst>
              </a:rPr>
              <a:t>基本证据：被审计事项具有直接证明力。</a:t>
            </a:r>
            <a:endParaRPr lang="zh-CN" altLang="en-US" sz="2400" b="1">
              <a:effectLst>
                <a:outerShdw blurRad="38100" dist="38100" dir="2700000" algn="tl">
                  <a:srgbClr val="C0C0C0"/>
                </a:outerShdw>
              </a:effectLst>
            </a:endParaRPr>
          </a:p>
          <a:p>
            <a:pPr>
              <a:defRPr/>
            </a:pPr>
            <a:r>
              <a:rPr lang="zh-CN" altLang="en-US" sz="2400" b="1">
                <a:effectLst>
                  <a:outerShdw blurRad="38100" dist="38100" dir="2700000" algn="tl">
                    <a:srgbClr val="C0C0C0"/>
                  </a:outerShdw>
                </a:effectLst>
              </a:rPr>
              <a:t>   </a:t>
            </a:r>
            <a:r>
              <a:rPr lang="zh-CN" altLang="en-US" sz="2400">
                <a:solidFill>
                  <a:srgbClr val="FF0000"/>
                </a:solidFill>
                <a:effectLst>
                  <a:outerShdw blurRad="38100" dist="38100" dir="2700000" algn="tl">
                    <a:srgbClr val="C0C0C0"/>
                  </a:outerShdw>
                </a:effectLst>
              </a:rPr>
              <a:t>如：记账凭证，账簿</a:t>
            </a:r>
            <a:endParaRPr lang="en-US" altLang="zh-CN" sz="2400">
              <a:solidFill>
                <a:srgbClr val="FF0000"/>
              </a:solidFill>
              <a:effectLst>
                <a:outerShdw blurRad="38100" dist="38100" dir="2700000" algn="tl">
                  <a:srgbClr val="C0C0C0"/>
                </a:outerShdw>
              </a:effectLst>
            </a:endParaRPr>
          </a:p>
          <a:p>
            <a:pPr>
              <a:defRPr/>
            </a:pPr>
            <a:r>
              <a:rPr lang="zh-CN" altLang="en-US" sz="2400" b="1">
                <a:effectLst>
                  <a:outerShdw blurRad="38100" dist="38100" dir="2700000" algn="tl">
                    <a:srgbClr val="C0C0C0"/>
                  </a:outerShdw>
                </a:effectLst>
              </a:rPr>
              <a:t>  </a:t>
            </a:r>
            <a:r>
              <a:rPr lang="en-US" altLang="zh-CN" sz="2400" b="1">
                <a:effectLst>
                  <a:outerShdw blurRad="38100" dist="38100" dir="2700000" algn="tl">
                    <a:srgbClr val="C0C0C0"/>
                  </a:outerShdw>
                </a:effectLst>
              </a:rPr>
              <a:t>2.</a:t>
            </a:r>
            <a:r>
              <a:rPr lang="zh-CN" altLang="en-US" sz="2400" b="1">
                <a:effectLst>
                  <a:outerShdw blurRad="38100" dist="38100" dir="2700000" algn="tl">
                    <a:srgbClr val="C0C0C0"/>
                  </a:outerShdw>
                </a:effectLst>
              </a:rPr>
              <a:t>辅助证据：佐证证据，是能支持基本证据证明力的证据。</a:t>
            </a:r>
            <a:endParaRPr lang="en-US" altLang="zh-CN" sz="2400" b="1">
              <a:effectLst>
                <a:outerShdw blurRad="38100" dist="38100" dir="2700000" algn="tl">
                  <a:srgbClr val="C0C0C0"/>
                </a:outerShdw>
              </a:effectLst>
            </a:endParaRPr>
          </a:p>
          <a:p>
            <a:pPr>
              <a:defRPr/>
            </a:pPr>
            <a:r>
              <a:rPr lang="zh-CN" altLang="en-US" sz="2400" b="1">
                <a:effectLst>
                  <a:outerShdw blurRad="38100" dist="38100" dir="2700000" algn="tl">
                    <a:srgbClr val="C0C0C0"/>
                  </a:outerShdw>
                </a:effectLst>
              </a:rPr>
              <a:t>   </a:t>
            </a:r>
            <a:r>
              <a:rPr lang="zh-CN" altLang="en-US" sz="2400">
                <a:solidFill>
                  <a:srgbClr val="FF0000"/>
                </a:solidFill>
                <a:effectLst>
                  <a:outerShdw blurRad="38100" dist="38100" dir="2700000" algn="tl">
                    <a:srgbClr val="C0C0C0"/>
                  </a:outerShdw>
                </a:effectLst>
              </a:rPr>
              <a:t>如：原始凭证</a:t>
            </a:r>
            <a:endParaRPr lang="zh-CN" altLang="en-US" sz="2400">
              <a:solidFill>
                <a:srgbClr val="FF0000"/>
              </a:solidFill>
              <a:effectLst>
                <a:outerShdw blurRad="38100" dist="38100" dir="2700000" algn="tl">
                  <a:srgbClr val="C0C0C0"/>
                </a:outerShdw>
              </a:effectLst>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1" presetClass="entr" presetSubtype="0" fill="hold" nodeType="afterEffect">
                                  <p:stCondLst>
                                    <p:cond delay="0"/>
                                  </p:stCondLst>
                                  <p:childTnLst>
                                    <p:set>
                                      <p:cBhvr>
                                        <p:cTn id="36" dur="1" fill="hold">
                                          <p:stCondLst>
                                            <p:cond delay="499"/>
                                          </p:stCondLst>
                                        </p:cTn>
                                        <p:tgtEl>
                                          <p:spTgt spid="4"/>
                                        </p:tgtEl>
                                        <p:attrNameLst>
                                          <p:attrName>style.visibility</p:attrName>
                                        </p:attrNameLst>
                                      </p:cBhvr>
                                      <p:to>
                                        <p:strVal val="visible"/>
                                      </p:to>
                                    </p:set>
                                  </p:childTnLst>
                                </p:cTn>
                              </p:par>
                            </p:childTnLst>
                          </p:cTn>
                        </p:par>
                        <p:par>
                          <p:cTn id="37" fill="hold">
                            <p:stCondLst>
                              <p:cond delay="1500"/>
                            </p:stCondLst>
                            <p:childTnLst>
                              <p:par>
                                <p:cTn id="38" presetID="1" presetClass="entr" presetSubtype="0" fill="hold" nodeType="afterEffect">
                                  <p:stCondLst>
                                    <p:cond delay="0"/>
                                  </p:stCondLst>
                                  <p:childTnLst>
                                    <p:set>
                                      <p:cBhvr>
                                        <p:cTn id="39"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8" y="231298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4727575" y="3141663"/>
            <a:ext cx="7042150" cy="641350"/>
          </a:xfrm>
          <a:prstGeom prst="rect">
            <a:avLst/>
          </a:prstGeom>
          <a:noFill/>
          <a:ln w="9525">
            <a:noFill/>
            <a:miter lim="800000"/>
          </a:ln>
        </p:spPr>
        <p:txBody>
          <a:bodyPr wrap="none" anchor="ctr">
            <a:spAutoFit/>
          </a:bodyPr>
          <a:lstStyle/>
          <a:p>
            <a:pPr algn="ctr" eaLnBrk="0" hangingPunct="0"/>
            <a:r>
              <a:rPr lang="zh-CN" altLang="en-US" sz="3600">
                <a:solidFill>
                  <a:schemeClr val="bg1"/>
                </a:solidFill>
                <a:latin typeface="微软雅黑" panose="020B0503020204020204" pitchFamily="34" charset="-122"/>
                <a:ea typeface="微软雅黑" panose="020B0503020204020204" pitchFamily="34" charset="-122"/>
                <a:sym typeface="Arial" panose="020B0604020202020204" pitchFamily="34" charset="0"/>
              </a:rPr>
              <a:t>获取审计证据与编制审计工作底稿</a:t>
            </a:r>
            <a:endParaRPr lang="zh-CN" altLang="en-US" sz="36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3913"/>
          </a:xfrm>
          <a:prstGeom prst="rect">
            <a:avLst/>
          </a:prstGeom>
          <a:noFill/>
          <a:ln w="9525">
            <a:noFill/>
            <a:miter lim="800000"/>
          </a:ln>
        </p:spPr>
        <p:txBody>
          <a:bodyPr>
            <a:spAutoFit/>
          </a:bodyPr>
          <a:lstStyle/>
          <a:p>
            <a:pPr algn="ctr"/>
            <a:r>
              <a:rPr lang="zh-CN" altLang="en-US" sz="4800" b="1">
                <a:solidFill>
                  <a:schemeClr val="bg1"/>
                </a:solidFill>
                <a:latin typeface="Calibri" panose="020F0502020204030204" pitchFamily="34" charset="0"/>
              </a:rPr>
              <a:t>学习情境三</a:t>
            </a:r>
            <a:endParaRPr lang="zh-CN" altLang="en-US" sz="4800" b="1">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182" name="Text Box 5"/>
          <p:cNvSpPr txBox="1">
            <a:spLocks noChangeArrowheads="1"/>
          </p:cNvSpPr>
          <p:nvPr/>
        </p:nvSpPr>
        <p:spPr bwMode="auto">
          <a:xfrm>
            <a:off x="885825" y="2573338"/>
            <a:ext cx="2389188" cy="482600"/>
          </a:xfrm>
          <a:prstGeom prst="rect">
            <a:avLst/>
          </a:prstGeom>
          <a:gradFill rotWithShape="1">
            <a:gsLst>
              <a:gs pos="0">
                <a:srgbClr val="475E76"/>
              </a:gs>
              <a:gs pos="50000">
                <a:srgbClr val="99CCFF"/>
              </a:gs>
              <a:gs pos="100000">
                <a:srgbClr val="475E76"/>
              </a:gs>
            </a:gsLst>
            <a:lin ang="2700000" scaled="1"/>
          </a:gradFill>
          <a:ln w="25400" algn="ctr">
            <a:solidFill>
              <a:srgbClr val="000080"/>
            </a:solidFill>
            <a:miter lim="800000"/>
          </a:ln>
        </p:spPr>
        <p:txBody>
          <a:bodyPr>
            <a:spAutoFit/>
          </a:bodyPr>
          <a:lstStyle/>
          <a:p>
            <a:pPr defTabSz="685800"/>
            <a:r>
              <a:rPr kumimoji="1" lang="zh-CN" altLang="en-US" sz="2400" b="1">
                <a:solidFill>
                  <a:srgbClr val="000066"/>
                </a:solidFill>
                <a:latin typeface="Times New Roman" panose="02020603050405020304" pitchFamily="18" charset="0"/>
              </a:rPr>
              <a:t>总体取证程序</a:t>
            </a:r>
            <a:endParaRPr kumimoji="1" lang="zh-CN" altLang="en-US" sz="2400" b="1">
              <a:solidFill>
                <a:srgbClr val="000066"/>
              </a:solidFill>
              <a:latin typeface="Times New Roman" panose="02020603050405020304" pitchFamily="18" charset="0"/>
            </a:endParaRPr>
          </a:p>
        </p:txBody>
      </p:sp>
      <p:sp>
        <p:nvSpPr>
          <p:cNvPr id="50183" name="Text Box 6"/>
          <p:cNvSpPr txBox="1">
            <a:spLocks noChangeArrowheads="1"/>
          </p:cNvSpPr>
          <p:nvPr/>
        </p:nvSpPr>
        <p:spPr bwMode="auto">
          <a:xfrm>
            <a:off x="887413" y="3675063"/>
            <a:ext cx="2387600" cy="482600"/>
          </a:xfrm>
          <a:prstGeom prst="rect">
            <a:avLst/>
          </a:prstGeom>
          <a:gradFill rotWithShape="1">
            <a:gsLst>
              <a:gs pos="0">
                <a:srgbClr val="475E76"/>
              </a:gs>
              <a:gs pos="50000">
                <a:srgbClr val="99CCFF"/>
              </a:gs>
              <a:gs pos="100000">
                <a:srgbClr val="475E76"/>
              </a:gs>
            </a:gsLst>
            <a:lin ang="2700000" scaled="1"/>
          </a:gradFill>
          <a:ln w="25400" algn="ctr">
            <a:solidFill>
              <a:srgbClr val="000080"/>
            </a:solidFill>
            <a:miter lim="800000"/>
          </a:ln>
        </p:spPr>
        <p:txBody>
          <a:bodyPr>
            <a:spAutoFit/>
          </a:bodyPr>
          <a:lstStyle/>
          <a:p>
            <a:pPr defTabSz="685800"/>
            <a:r>
              <a:rPr kumimoji="1" lang="zh-CN" altLang="en-US" sz="2400" b="1">
                <a:solidFill>
                  <a:srgbClr val="000066"/>
                </a:solidFill>
                <a:latin typeface="Times New Roman" panose="02020603050405020304" pitchFamily="18" charset="0"/>
              </a:rPr>
              <a:t>具体取证程序</a:t>
            </a:r>
            <a:endParaRPr kumimoji="1" lang="zh-CN" altLang="en-US" sz="2400" b="1">
              <a:solidFill>
                <a:srgbClr val="000066"/>
              </a:solidFill>
              <a:latin typeface="Times New Roman" panose="02020603050405020304" pitchFamily="18" charset="0"/>
            </a:endParaRPr>
          </a:p>
        </p:txBody>
      </p:sp>
      <p:sp>
        <p:nvSpPr>
          <p:cNvPr id="16" name="AutoShape 7"/>
          <p:cNvSpPr/>
          <p:nvPr/>
        </p:nvSpPr>
        <p:spPr bwMode="auto">
          <a:xfrm>
            <a:off x="684213" y="2789238"/>
            <a:ext cx="142875" cy="1152525"/>
          </a:xfrm>
          <a:prstGeom prst="leftBrace">
            <a:avLst>
              <a:gd name="adj1" fmla="val 67222"/>
              <a:gd name="adj2" fmla="val 50000"/>
            </a:avLst>
          </a:prstGeom>
          <a:noFill/>
          <a:ln w="25400">
            <a:solidFill>
              <a:srgbClr val="000080"/>
            </a:solidFill>
            <a:round/>
          </a:ln>
          <a:effectLst/>
        </p:spPr>
        <p:txBody>
          <a:bodyPr wrap="none" anchor="ctr"/>
          <a:lstStyle/>
          <a:p>
            <a:pPr defTabSz="685800" fontAlgn="auto">
              <a:spcBef>
                <a:spcPts val="0"/>
              </a:spcBef>
              <a:spcAft>
                <a:spcPts val="0"/>
              </a:spcAft>
              <a:defRPr/>
            </a:pPr>
            <a:endParaRPr lang="zh-CN" altLang="en-US" sz="1350">
              <a:latin typeface="+mn-lt"/>
              <a:ea typeface="+mn-ea"/>
            </a:endParaRPr>
          </a:p>
        </p:txBody>
      </p:sp>
      <p:grpSp>
        <p:nvGrpSpPr>
          <p:cNvPr id="20" name="Group 11"/>
          <p:cNvGrpSpPr/>
          <p:nvPr/>
        </p:nvGrpSpPr>
        <p:grpSpPr bwMode="auto">
          <a:xfrm>
            <a:off x="3286125" y="3414713"/>
            <a:ext cx="3230563" cy="3038475"/>
            <a:chOff x="2562" y="2196"/>
            <a:chExt cx="2035" cy="1914"/>
          </a:xfrm>
        </p:grpSpPr>
        <p:sp>
          <p:nvSpPr>
            <p:cNvPr id="50192" name="Text Box 12"/>
            <p:cNvSpPr txBox="1">
              <a:spLocks noChangeArrowheads="1"/>
            </p:cNvSpPr>
            <p:nvPr/>
          </p:nvSpPr>
          <p:spPr bwMode="auto">
            <a:xfrm>
              <a:off x="2925" y="2196"/>
              <a:ext cx="1672" cy="1914"/>
            </a:xfrm>
            <a:prstGeom prst="rect">
              <a:avLst/>
            </a:prstGeom>
            <a:gradFill rotWithShape="1">
              <a:gsLst>
                <a:gs pos="0">
                  <a:srgbClr val="475E76"/>
                </a:gs>
                <a:gs pos="50000">
                  <a:srgbClr val="99CCFF"/>
                </a:gs>
                <a:gs pos="100000">
                  <a:srgbClr val="475E76"/>
                </a:gs>
              </a:gsLst>
              <a:lin ang="2700000" scaled="1"/>
            </a:gradFill>
            <a:ln w="25400" algn="ctr">
              <a:solidFill>
                <a:srgbClr val="000080"/>
              </a:solidFill>
              <a:miter lim="800000"/>
            </a:ln>
          </p:spPr>
          <p:txBody>
            <a:bodyPr>
              <a:spAutoFit/>
            </a:bodyPr>
            <a:lstStyle/>
            <a:p>
              <a:pPr defTabSz="685800"/>
              <a:r>
                <a:rPr kumimoji="1" lang="zh-CN" altLang="en-US" sz="2400" b="1">
                  <a:solidFill>
                    <a:srgbClr val="000066"/>
                  </a:solidFill>
                  <a:latin typeface="Times New Roman" panose="02020603050405020304" pitchFamily="18" charset="0"/>
                </a:rPr>
                <a:t>检查记录或文件</a:t>
              </a:r>
              <a:endParaRPr kumimoji="1" lang="zh-CN" altLang="en-US" sz="2400" b="1">
                <a:solidFill>
                  <a:srgbClr val="000066"/>
                </a:solidFill>
                <a:latin typeface="Times New Roman" panose="02020603050405020304" pitchFamily="18" charset="0"/>
              </a:endParaRPr>
            </a:p>
            <a:p>
              <a:pPr defTabSz="685800"/>
              <a:r>
                <a:rPr kumimoji="1" lang="zh-CN" altLang="en-US" sz="2400" b="1">
                  <a:solidFill>
                    <a:srgbClr val="FF0000"/>
                  </a:solidFill>
                  <a:latin typeface="Times New Roman" panose="02020603050405020304" pitchFamily="18" charset="0"/>
                </a:rPr>
                <a:t>检查有形资产</a:t>
              </a:r>
              <a:endParaRPr kumimoji="1" lang="zh-CN" altLang="en-US" sz="2400" b="1">
                <a:solidFill>
                  <a:srgbClr val="FF0000"/>
                </a:solidFill>
                <a:latin typeface="Times New Roman" panose="02020603050405020304" pitchFamily="18" charset="0"/>
              </a:endParaRPr>
            </a:p>
            <a:p>
              <a:pPr defTabSz="685800"/>
              <a:r>
                <a:rPr kumimoji="1" lang="zh-CN" altLang="en-US" sz="2400" b="1">
                  <a:solidFill>
                    <a:srgbClr val="000066"/>
                  </a:solidFill>
                  <a:latin typeface="Times New Roman" panose="02020603050405020304" pitchFamily="18" charset="0"/>
                </a:rPr>
                <a:t>观察</a:t>
              </a:r>
              <a:endParaRPr kumimoji="1" lang="zh-CN" altLang="en-US" sz="2400" b="1">
                <a:solidFill>
                  <a:srgbClr val="000066"/>
                </a:solidFill>
                <a:latin typeface="Times New Roman" panose="02020603050405020304" pitchFamily="18" charset="0"/>
              </a:endParaRPr>
            </a:p>
            <a:p>
              <a:pPr defTabSz="685800"/>
              <a:r>
                <a:rPr kumimoji="1" lang="zh-CN" altLang="en-US" sz="2400" b="1">
                  <a:solidFill>
                    <a:srgbClr val="000066"/>
                  </a:solidFill>
                  <a:latin typeface="Times New Roman" panose="02020603050405020304" pitchFamily="18" charset="0"/>
                </a:rPr>
                <a:t>询问</a:t>
              </a:r>
              <a:endParaRPr kumimoji="1" lang="zh-CN" altLang="en-US" sz="2400" b="1">
                <a:solidFill>
                  <a:srgbClr val="000066"/>
                </a:solidFill>
                <a:latin typeface="Times New Roman" panose="02020603050405020304" pitchFamily="18" charset="0"/>
              </a:endParaRPr>
            </a:p>
            <a:p>
              <a:pPr defTabSz="685800"/>
              <a:r>
                <a:rPr kumimoji="1" lang="zh-CN" altLang="en-US" sz="2400" b="1">
                  <a:solidFill>
                    <a:srgbClr val="000066"/>
                  </a:solidFill>
                  <a:latin typeface="Times New Roman" panose="02020603050405020304" pitchFamily="18" charset="0"/>
                </a:rPr>
                <a:t>函证</a:t>
              </a:r>
              <a:endParaRPr kumimoji="1" lang="zh-CN" altLang="en-US" sz="2400" b="1">
                <a:solidFill>
                  <a:srgbClr val="000066"/>
                </a:solidFill>
                <a:latin typeface="Times New Roman" panose="02020603050405020304" pitchFamily="18" charset="0"/>
              </a:endParaRPr>
            </a:p>
            <a:p>
              <a:pPr defTabSz="685800"/>
              <a:r>
                <a:rPr kumimoji="1" lang="zh-CN" altLang="en-US" sz="2400" b="1">
                  <a:solidFill>
                    <a:srgbClr val="000066"/>
                  </a:solidFill>
                  <a:latin typeface="Times New Roman" panose="02020603050405020304" pitchFamily="18" charset="0"/>
                </a:rPr>
                <a:t>重新计算</a:t>
              </a:r>
              <a:endParaRPr kumimoji="1" lang="zh-CN" altLang="en-US" sz="2400" b="1">
                <a:solidFill>
                  <a:srgbClr val="000066"/>
                </a:solidFill>
                <a:latin typeface="Times New Roman" panose="02020603050405020304" pitchFamily="18" charset="0"/>
              </a:endParaRPr>
            </a:p>
            <a:p>
              <a:pPr defTabSz="685800"/>
              <a:r>
                <a:rPr kumimoji="1" lang="zh-CN" altLang="en-US" sz="2400" b="1">
                  <a:solidFill>
                    <a:srgbClr val="000066"/>
                  </a:solidFill>
                  <a:latin typeface="Times New Roman" panose="02020603050405020304" pitchFamily="18" charset="0"/>
                </a:rPr>
                <a:t>重新执行</a:t>
              </a:r>
              <a:endParaRPr kumimoji="1" lang="zh-CN" altLang="en-US" sz="2400" b="1">
                <a:solidFill>
                  <a:srgbClr val="000066"/>
                </a:solidFill>
                <a:latin typeface="Times New Roman" panose="02020603050405020304" pitchFamily="18" charset="0"/>
              </a:endParaRPr>
            </a:p>
            <a:p>
              <a:pPr defTabSz="685800"/>
              <a:r>
                <a:rPr kumimoji="1" lang="zh-CN" altLang="en-US" sz="2400" b="1">
                  <a:solidFill>
                    <a:srgbClr val="FF0000"/>
                  </a:solidFill>
                  <a:latin typeface="Times New Roman" panose="02020603050405020304" pitchFamily="18" charset="0"/>
                </a:rPr>
                <a:t>分析程序</a:t>
              </a:r>
              <a:endParaRPr kumimoji="1" lang="zh-CN" altLang="en-US" sz="2400" b="1">
                <a:solidFill>
                  <a:srgbClr val="FF0000"/>
                </a:solidFill>
                <a:latin typeface="Times New Roman" panose="02020603050405020304" pitchFamily="18" charset="0"/>
              </a:endParaRPr>
            </a:p>
          </p:txBody>
        </p:sp>
        <p:sp>
          <p:nvSpPr>
            <p:cNvPr id="22" name="Line 13"/>
            <p:cNvSpPr>
              <a:spLocks noChangeShapeType="1"/>
            </p:cNvSpPr>
            <p:nvPr/>
          </p:nvSpPr>
          <p:spPr bwMode="auto">
            <a:xfrm>
              <a:off x="2562" y="2432"/>
              <a:ext cx="363" cy="0"/>
            </a:xfrm>
            <a:prstGeom prst="line">
              <a:avLst/>
            </a:prstGeom>
            <a:noFill/>
            <a:ln w="25400">
              <a:solidFill>
                <a:srgbClr val="000080"/>
              </a:solidFill>
              <a:round/>
              <a:tailEnd type="triangle" w="med" len="med"/>
            </a:ln>
            <a:effectLst/>
          </p:spPr>
          <p:txBody>
            <a:bodyPr/>
            <a:lstStyle/>
            <a:p>
              <a:pPr defTabSz="685800" fontAlgn="auto">
                <a:spcBef>
                  <a:spcPts val="0"/>
                </a:spcBef>
                <a:spcAft>
                  <a:spcPts val="0"/>
                </a:spcAft>
                <a:defRPr/>
              </a:pPr>
              <a:endParaRPr lang="zh-CN" altLang="en-US" sz="1350">
                <a:latin typeface="+mn-lt"/>
                <a:ea typeface="+mn-ea"/>
              </a:endParaRPr>
            </a:p>
          </p:txBody>
        </p:sp>
      </p:grpSp>
      <p:grpSp>
        <p:nvGrpSpPr>
          <p:cNvPr id="50186" name="组合 6"/>
          <p:cNvGrpSpPr/>
          <p:nvPr/>
        </p:nvGrpSpPr>
        <p:grpSpPr bwMode="auto">
          <a:xfrm>
            <a:off x="-962025" y="765175"/>
            <a:ext cx="10729913" cy="993775"/>
            <a:chOff x="-1076325" y="-122033"/>
            <a:chExt cx="9725026" cy="994172"/>
          </a:xfrm>
        </p:grpSpPr>
        <p:grpSp>
          <p:nvGrpSpPr>
            <p:cNvPr id="50188"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50191"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a:solidFill>
                      <a:srgbClr val="235D6B"/>
                    </a:solidFill>
                    <a:latin typeface="微软雅黑" panose="020B0503020204020204" pitchFamily="34" charset="-122"/>
                    <a:ea typeface="微软雅黑" panose="020B0503020204020204" pitchFamily="34" charset="-122"/>
                  </a:rPr>
                  <a:t>一、获取审计证据的审计程序</a:t>
                </a:r>
                <a:br>
                  <a:rPr lang="zh-CN" altLang="en-US" sz="2000">
                    <a:solidFill>
                      <a:srgbClr val="235D6B"/>
                    </a:solidFill>
                    <a:latin typeface="微软雅黑" panose="020B0503020204020204" pitchFamily="34" charset="-122"/>
                    <a:ea typeface="微软雅黑" panose="020B0503020204020204" pitchFamily="34" charset="-122"/>
                  </a:rPr>
                </a:br>
                <a:endParaRPr lang="zh-CN" altLang="en-US" sz="2000">
                  <a:solidFill>
                    <a:srgbClr val="235D6B"/>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云形 11"/>
          <p:cNvSpPr/>
          <p:nvPr/>
        </p:nvSpPr>
        <p:spPr>
          <a:xfrm>
            <a:off x="7031038" y="1989138"/>
            <a:ext cx="2339975" cy="151288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r>
              <a:rPr lang="zh-CN" altLang="en-US" sz="2000" b="1" dirty="0">
                <a:latin typeface="方正舒体" panose="02010601030101010101" pitchFamily="2" charset="-122"/>
                <a:ea typeface="方正舒体" panose="02010601030101010101" pitchFamily="2" charset="-122"/>
              </a:rPr>
              <a:t>怎样取得审计证据？</a:t>
            </a:r>
            <a:endParaRPr lang="zh-CN" altLang="en-US" sz="2000" b="1" dirty="0">
              <a:latin typeface="方正舒体" panose="02010601030101010101" pitchFamily="2" charset="-122"/>
              <a:ea typeface="方正舒体" panose="02010601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slide(fromLeft)">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2230" name="组合 6"/>
          <p:cNvGrpSpPr/>
          <p:nvPr/>
        </p:nvGrpSpPr>
        <p:grpSpPr bwMode="auto">
          <a:xfrm>
            <a:off x="-962025" y="765175"/>
            <a:ext cx="10729913" cy="993775"/>
            <a:chOff x="-1076325" y="-122033"/>
            <a:chExt cx="9725026" cy="994172"/>
          </a:xfrm>
        </p:grpSpPr>
        <p:grpSp>
          <p:nvGrpSpPr>
            <p:cNvPr id="52238"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52241"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a:solidFill>
                      <a:srgbClr val="235D6B"/>
                    </a:solidFill>
                    <a:latin typeface="微软雅黑" panose="020B0503020204020204" pitchFamily="34" charset="-122"/>
                    <a:ea typeface="微软雅黑" panose="020B0503020204020204" pitchFamily="34" charset="-122"/>
                  </a:rPr>
                  <a:t>一、获取审计证据的审计程序</a:t>
                </a:r>
                <a:br>
                  <a:rPr lang="zh-CN" altLang="en-US" sz="2000">
                    <a:solidFill>
                      <a:srgbClr val="235D6B"/>
                    </a:solidFill>
                    <a:latin typeface="微软雅黑" panose="020B0503020204020204" pitchFamily="34" charset="-122"/>
                    <a:ea typeface="微软雅黑" panose="020B0503020204020204" pitchFamily="34" charset="-122"/>
                  </a:rPr>
                </a:br>
                <a:endParaRPr lang="zh-CN" altLang="en-US" sz="2000">
                  <a:solidFill>
                    <a:srgbClr val="235D6B"/>
                  </a:solidFill>
                  <a:latin typeface="微软雅黑" panose="020B0503020204020204" pitchFamily="34" charset="-122"/>
                  <a:ea typeface="微软雅黑" panose="020B0503020204020204" pitchFamily="34" charset="-122"/>
                </a:endParaRPr>
              </a:p>
            </p:txBody>
          </p:sp>
        </p:grpSp>
        <p:cxnSp>
          <p:nvCxnSpPr>
            <p:cNvPr id="2"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 name="Text Box 5"/>
          <p:cNvSpPr txBox="1">
            <a:spLocks noChangeArrowheads="1"/>
          </p:cNvSpPr>
          <p:nvPr/>
        </p:nvSpPr>
        <p:spPr bwMode="auto">
          <a:xfrm>
            <a:off x="911225" y="2060575"/>
            <a:ext cx="6732588" cy="579438"/>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（一）总体取证程序</a:t>
            </a:r>
            <a:endPar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52232" name="Text Box 6"/>
          <p:cNvSpPr txBox="1">
            <a:spLocks noChangeArrowheads="1"/>
          </p:cNvSpPr>
          <p:nvPr/>
        </p:nvSpPr>
        <p:spPr bwMode="auto">
          <a:xfrm>
            <a:off x="2638425" y="2852738"/>
            <a:ext cx="2376488" cy="482600"/>
          </a:xfrm>
          <a:prstGeom prst="rect">
            <a:avLst/>
          </a:prstGeom>
          <a:gradFill rotWithShape="1">
            <a:gsLst>
              <a:gs pos="0">
                <a:srgbClr val="5E765E"/>
              </a:gs>
              <a:gs pos="50000">
                <a:srgbClr val="CCFFCC"/>
              </a:gs>
              <a:gs pos="100000">
                <a:srgbClr val="5E765E"/>
              </a:gs>
            </a:gsLst>
            <a:lin ang="2700000" scaled="1"/>
          </a:gradFill>
          <a:ln w="25400" algn="ctr">
            <a:solidFill>
              <a:srgbClr val="003300"/>
            </a:solidFill>
            <a:miter lim="800000"/>
          </a:ln>
        </p:spPr>
        <p:txBody>
          <a:bodyPr>
            <a:spAutoFit/>
          </a:bodyPr>
          <a:lstStyle/>
          <a:p>
            <a:pPr defTabSz="685800"/>
            <a:r>
              <a:rPr kumimoji="1" lang="zh-CN" altLang="en-US" sz="2400" b="1">
                <a:solidFill>
                  <a:srgbClr val="003300"/>
                </a:solidFill>
                <a:latin typeface="Times New Roman" panose="02020603050405020304" pitchFamily="18" charset="0"/>
              </a:rPr>
              <a:t>风险评估程序</a:t>
            </a:r>
            <a:endParaRPr kumimoji="1" lang="zh-CN" altLang="en-US" sz="2400" b="1">
              <a:solidFill>
                <a:srgbClr val="003300"/>
              </a:solidFill>
              <a:latin typeface="Times New Roman" panose="02020603050405020304" pitchFamily="18" charset="0"/>
            </a:endParaRPr>
          </a:p>
        </p:txBody>
      </p:sp>
      <p:sp>
        <p:nvSpPr>
          <p:cNvPr id="52233" name="Text Box 7"/>
          <p:cNvSpPr txBox="1">
            <a:spLocks noChangeArrowheads="1"/>
          </p:cNvSpPr>
          <p:nvPr/>
        </p:nvSpPr>
        <p:spPr bwMode="auto">
          <a:xfrm>
            <a:off x="2638425" y="4221163"/>
            <a:ext cx="2376488" cy="482600"/>
          </a:xfrm>
          <a:prstGeom prst="rect">
            <a:avLst/>
          </a:prstGeom>
          <a:gradFill rotWithShape="1">
            <a:gsLst>
              <a:gs pos="0">
                <a:srgbClr val="5E765E"/>
              </a:gs>
              <a:gs pos="50000">
                <a:srgbClr val="CCFFCC"/>
              </a:gs>
              <a:gs pos="100000">
                <a:srgbClr val="5E765E"/>
              </a:gs>
            </a:gsLst>
            <a:lin ang="2700000" scaled="1"/>
          </a:gradFill>
          <a:ln w="25400" algn="ctr">
            <a:solidFill>
              <a:srgbClr val="003300"/>
            </a:solidFill>
            <a:miter lim="800000"/>
          </a:ln>
        </p:spPr>
        <p:txBody>
          <a:bodyPr>
            <a:spAutoFit/>
          </a:bodyPr>
          <a:lstStyle/>
          <a:p>
            <a:pPr defTabSz="685800"/>
            <a:r>
              <a:rPr kumimoji="1" lang="zh-CN" altLang="en-US" sz="2400" b="1">
                <a:solidFill>
                  <a:srgbClr val="003300"/>
                </a:solidFill>
                <a:latin typeface="Times New Roman" panose="02020603050405020304" pitchFamily="18" charset="0"/>
              </a:rPr>
              <a:t>控制测试</a:t>
            </a:r>
            <a:endParaRPr kumimoji="1" lang="zh-CN" altLang="en-US" sz="2400" b="1">
              <a:solidFill>
                <a:srgbClr val="003300"/>
              </a:solidFill>
              <a:latin typeface="Times New Roman" panose="02020603050405020304" pitchFamily="18" charset="0"/>
            </a:endParaRPr>
          </a:p>
        </p:txBody>
      </p:sp>
      <p:sp>
        <p:nvSpPr>
          <p:cNvPr id="52234" name="Text Box 8"/>
          <p:cNvSpPr txBox="1">
            <a:spLocks noChangeArrowheads="1"/>
          </p:cNvSpPr>
          <p:nvPr/>
        </p:nvSpPr>
        <p:spPr bwMode="auto">
          <a:xfrm>
            <a:off x="2638425" y="5445125"/>
            <a:ext cx="2376488" cy="482600"/>
          </a:xfrm>
          <a:prstGeom prst="rect">
            <a:avLst/>
          </a:prstGeom>
          <a:gradFill rotWithShape="1">
            <a:gsLst>
              <a:gs pos="0">
                <a:srgbClr val="5E765E"/>
              </a:gs>
              <a:gs pos="50000">
                <a:srgbClr val="CCFFCC"/>
              </a:gs>
              <a:gs pos="100000">
                <a:srgbClr val="5E765E"/>
              </a:gs>
            </a:gsLst>
            <a:lin ang="2700000" scaled="1"/>
          </a:gradFill>
          <a:ln w="25400" algn="ctr">
            <a:solidFill>
              <a:srgbClr val="003300"/>
            </a:solidFill>
            <a:miter lim="800000"/>
          </a:ln>
        </p:spPr>
        <p:txBody>
          <a:bodyPr>
            <a:spAutoFit/>
          </a:bodyPr>
          <a:lstStyle/>
          <a:p>
            <a:pPr defTabSz="685800"/>
            <a:r>
              <a:rPr kumimoji="1" lang="zh-CN" altLang="en-US" sz="2400" b="1">
                <a:solidFill>
                  <a:srgbClr val="003300"/>
                </a:solidFill>
                <a:latin typeface="Times New Roman" panose="02020603050405020304" pitchFamily="18" charset="0"/>
              </a:rPr>
              <a:t>实质性程序</a:t>
            </a:r>
            <a:endParaRPr kumimoji="1" lang="zh-CN" altLang="en-US" sz="2400" b="1">
              <a:solidFill>
                <a:srgbClr val="003300"/>
              </a:solidFill>
              <a:latin typeface="Times New Roman" panose="02020603050405020304" pitchFamily="18" charset="0"/>
            </a:endParaRPr>
          </a:p>
        </p:txBody>
      </p:sp>
      <p:sp>
        <p:nvSpPr>
          <p:cNvPr id="7" name="Text Box 9"/>
          <p:cNvSpPr txBox="1">
            <a:spLocks noChangeArrowheads="1"/>
          </p:cNvSpPr>
          <p:nvPr/>
        </p:nvSpPr>
        <p:spPr bwMode="auto">
          <a:xfrm>
            <a:off x="5302250" y="2852738"/>
            <a:ext cx="1871663" cy="488950"/>
          </a:xfrm>
          <a:prstGeom prst="rect">
            <a:avLst/>
          </a:prstGeom>
          <a:noFill/>
          <a:ln w="9525" algn="ctr">
            <a:noFill/>
            <a:miter lim="800000"/>
          </a:ln>
        </p:spPr>
        <p:txBody>
          <a:bodyPr>
            <a:spAutoFit/>
          </a:bodyPr>
          <a:lstStyle/>
          <a:p>
            <a:pPr defTabSz="685800"/>
            <a:r>
              <a:rPr kumimoji="1" lang="zh-CN" altLang="en-US" sz="2600" b="1">
                <a:solidFill>
                  <a:srgbClr val="FF0000"/>
                </a:solidFill>
                <a:latin typeface="Times New Roman" panose="02020603050405020304" pitchFamily="18" charset="0"/>
                <a:ea typeface="黑体" panose="02010609060101010101" pitchFamily="49" charset="-122"/>
              </a:rPr>
              <a:t>必行程序</a:t>
            </a:r>
            <a:endParaRPr kumimoji="1" lang="zh-CN" altLang="en-US" sz="2600" b="1">
              <a:solidFill>
                <a:srgbClr val="FF0000"/>
              </a:solidFill>
              <a:latin typeface="Times New Roman" panose="02020603050405020304" pitchFamily="18" charset="0"/>
              <a:ea typeface="黑体" panose="02010609060101010101" pitchFamily="49" charset="-122"/>
            </a:endParaRPr>
          </a:p>
        </p:txBody>
      </p:sp>
      <p:sp>
        <p:nvSpPr>
          <p:cNvPr id="8" name="Text Box 10"/>
          <p:cNvSpPr txBox="1">
            <a:spLocks noChangeArrowheads="1"/>
          </p:cNvSpPr>
          <p:nvPr/>
        </p:nvSpPr>
        <p:spPr bwMode="auto">
          <a:xfrm>
            <a:off x="5302250" y="4148138"/>
            <a:ext cx="1920875" cy="488950"/>
          </a:xfrm>
          <a:prstGeom prst="rect">
            <a:avLst/>
          </a:prstGeom>
          <a:noFill/>
          <a:ln w="9525" algn="ctr">
            <a:noFill/>
            <a:miter lim="800000"/>
          </a:ln>
        </p:spPr>
        <p:txBody>
          <a:bodyPr>
            <a:spAutoFit/>
          </a:bodyPr>
          <a:lstStyle/>
          <a:p>
            <a:pPr defTabSz="685800"/>
            <a:r>
              <a:rPr kumimoji="1" lang="zh-CN" altLang="en-US" sz="2600" b="1">
                <a:solidFill>
                  <a:srgbClr val="FF0000"/>
                </a:solidFill>
                <a:latin typeface="Times New Roman" panose="02020603050405020304" pitchFamily="18" charset="0"/>
                <a:ea typeface="黑体" panose="02010609060101010101" pitchFamily="49" charset="-122"/>
              </a:rPr>
              <a:t>可行程序</a:t>
            </a:r>
            <a:endParaRPr kumimoji="1" lang="zh-CN" altLang="en-US" sz="2600" b="1">
              <a:solidFill>
                <a:srgbClr val="FF0000"/>
              </a:solidFill>
              <a:latin typeface="Times New Roman" panose="02020603050405020304" pitchFamily="18" charset="0"/>
              <a:ea typeface="黑体" panose="02010609060101010101" pitchFamily="49" charset="-122"/>
            </a:endParaRPr>
          </a:p>
        </p:txBody>
      </p:sp>
      <p:sp>
        <p:nvSpPr>
          <p:cNvPr id="9" name="Text Box 11"/>
          <p:cNvSpPr txBox="1">
            <a:spLocks noChangeArrowheads="1"/>
          </p:cNvSpPr>
          <p:nvPr/>
        </p:nvSpPr>
        <p:spPr bwMode="auto">
          <a:xfrm>
            <a:off x="5373688" y="5445125"/>
            <a:ext cx="1871662" cy="488950"/>
          </a:xfrm>
          <a:prstGeom prst="rect">
            <a:avLst/>
          </a:prstGeom>
          <a:noFill/>
          <a:ln w="9525" algn="ctr">
            <a:noFill/>
            <a:miter lim="800000"/>
          </a:ln>
        </p:spPr>
        <p:txBody>
          <a:bodyPr>
            <a:spAutoFit/>
          </a:bodyPr>
          <a:lstStyle/>
          <a:p>
            <a:pPr defTabSz="685800"/>
            <a:r>
              <a:rPr kumimoji="1" lang="zh-CN" altLang="en-US" sz="2600" b="1">
                <a:solidFill>
                  <a:srgbClr val="FF0000"/>
                </a:solidFill>
                <a:latin typeface="Times New Roman" panose="02020603050405020304" pitchFamily="18" charset="0"/>
                <a:ea typeface="黑体" panose="02010609060101010101" pitchFamily="49" charset="-122"/>
              </a:rPr>
              <a:t>必行程序</a:t>
            </a:r>
            <a:endParaRPr kumimoji="1" lang="zh-CN" altLang="en-US" sz="2600" b="1">
              <a:solidFill>
                <a:srgbClr val="FF0000"/>
              </a:solidFill>
              <a:latin typeface="Times New Roman" panose="02020603050405020304" pitchFamily="18" charset="0"/>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2"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slide(fromRight)">
                                      <p:cBhvr>
                                        <p:cTn id="28" dur="500"/>
                                        <p:tgtEl>
                                          <p:spTgt spid="7"/>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lide(fromRight)">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2"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slide(fromRight)">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4278" name="组合 6"/>
          <p:cNvGrpSpPr/>
          <p:nvPr/>
        </p:nvGrpSpPr>
        <p:grpSpPr bwMode="auto">
          <a:xfrm>
            <a:off x="-962025" y="765175"/>
            <a:ext cx="10729913" cy="993775"/>
            <a:chOff x="-1076325" y="-122033"/>
            <a:chExt cx="9725026" cy="994172"/>
          </a:xfrm>
        </p:grpSpPr>
        <p:grpSp>
          <p:nvGrpSpPr>
            <p:cNvPr id="54290"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54293"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 name="Text Box 5"/>
          <p:cNvSpPr txBox="1">
            <a:spLocks noChangeArrowheads="1"/>
          </p:cNvSpPr>
          <p:nvPr/>
        </p:nvSpPr>
        <p:spPr bwMode="auto">
          <a:xfrm>
            <a:off x="766763" y="1916113"/>
            <a:ext cx="6732587" cy="519112"/>
          </a:xfrm>
          <a:prstGeom prst="rect">
            <a:avLst/>
          </a:prstGeom>
          <a:noFill/>
          <a:ln w="9525">
            <a:noFill/>
            <a:miter lim="800000"/>
          </a:ln>
          <a:effectLst/>
        </p:spPr>
        <p:txBody>
          <a:bodyPr>
            <a:spAutoFit/>
          </a:bodyPr>
          <a:lstStyle/>
          <a:p>
            <a:pPr defTabSz="685800">
              <a:defRPr/>
            </a:pPr>
            <a:r>
              <a:rPr kumimoji="1" lang="zh-CN" altLang="en-US"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一般方法</a:t>
            </a:r>
            <a:endParaRPr kumimoji="1" lang="zh-CN" altLang="en-US"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54280" name="Text Box 9"/>
          <p:cNvSpPr txBox="1">
            <a:spLocks noChangeArrowheads="1"/>
          </p:cNvSpPr>
          <p:nvPr/>
        </p:nvSpPr>
        <p:spPr bwMode="auto">
          <a:xfrm>
            <a:off x="334963" y="2636838"/>
            <a:ext cx="5257800" cy="396875"/>
          </a:xfrm>
          <a:prstGeom prst="rect">
            <a:avLst/>
          </a:prstGeom>
          <a:noFill/>
          <a:ln w="25400">
            <a:noFill/>
            <a:miter lim="800000"/>
          </a:ln>
        </p:spPr>
        <p:txBody>
          <a:bodyPr>
            <a:spAutoFit/>
          </a:bodyPr>
          <a:lstStyle/>
          <a:p>
            <a:pPr algn="ctr" defTabSz="685800"/>
            <a:r>
              <a:rPr kumimoji="1" lang="en-US" altLang="zh-CN" sz="2000" b="1">
                <a:solidFill>
                  <a:schemeClr val="accent2"/>
                </a:solidFill>
                <a:latin typeface="黑体" panose="02010609060101010101" pitchFamily="49" charset="-122"/>
                <a:ea typeface="黑体" panose="02010609060101010101" pitchFamily="49" charset="-122"/>
              </a:rPr>
              <a:t>1.</a:t>
            </a:r>
            <a:r>
              <a:rPr kumimoji="1" lang="zh-CN" altLang="en-US" sz="2000" b="1">
                <a:solidFill>
                  <a:schemeClr val="accent2"/>
                </a:solidFill>
                <a:latin typeface="黑体" panose="02010609060101010101" pitchFamily="49" charset="-122"/>
                <a:ea typeface="黑体" panose="02010609060101010101" pitchFamily="49" charset="-122"/>
              </a:rPr>
              <a:t>顺序（会计处理的程序）</a:t>
            </a:r>
            <a:endParaRPr kumimoji="1" lang="zh-CN" altLang="en-US" sz="2000" b="1">
              <a:solidFill>
                <a:schemeClr val="accent2"/>
              </a:solidFill>
              <a:latin typeface="黑体" panose="02010609060101010101" pitchFamily="49" charset="-122"/>
              <a:ea typeface="黑体" panose="02010609060101010101" pitchFamily="49" charset="-122"/>
            </a:endParaRPr>
          </a:p>
        </p:txBody>
      </p:sp>
      <p:grpSp>
        <p:nvGrpSpPr>
          <p:cNvPr id="54281" name="Group 21"/>
          <p:cNvGrpSpPr/>
          <p:nvPr/>
        </p:nvGrpSpPr>
        <p:grpSpPr bwMode="auto">
          <a:xfrm>
            <a:off x="1414463" y="3284538"/>
            <a:ext cx="7129462" cy="720725"/>
            <a:chOff x="612" y="1434"/>
            <a:chExt cx="4309" cy="317"/>
          </a:xfrm>
        </p:grpSpPr>
        <p:sp>
          <p:nvSpPr>
            <p:cNvPr id="54283" name="Rectangle 14"/>
            <p:cNvSpPr>
              <a:spLocks noChangeArrowheads="1"/>
            </p:cNvSpPr>
            <p:nvPr/>
          </p:nvSpPr>
          <p:spPr bwMode="auto">
            <a:xfrm>
              <a:off x="612" y="1434"/>
              <a:ext cx="862" cy="317"/>
            </a:xfrm>
            <a:prstGeom prst="rect">
              <a:avLst/>
            </a:prstGeom>
            <a:solidFill>
              <a:srgbClr val="CCFFFF"/>
            </a:solidFill>
            <a:ln w="25400">
              <a:solidFill>
                <a:schemeClr val="tx1"/>
              </a:solidFill>
              <a:miter lim="800000"/>
            </a:ln>
          </p:spPr>
          <p:txBody>
            <a:bodyPr wrap="none" anchor="ctr"/>
            <a:lstStyle/>
            <a:p>
              <a:pPr algn="ctr" defTabSz="685800"/>
              <a:r>
                <a:rPr lang="zh-CN" altLang="en-US" sz="2000" b="1">
                  <a:latin typeface="Calibri" panose="020F0502020204030204" pitchFamily="34" charset="0"/>
                  <a:ea typeface="黑体" panose="02010609060101010101" pitchFamily="49" charset="-122"/>
                </a:rPr>
                <a:t>原始凭证</a:t>
              </a:r>
              <a:endParaRPr lang="zh-CN" altLang="en-US" sz="2000" b="1">
                <a:latin typeface="Calibri" panose="020F0502020204030204" pitchFamily="34" charset="0"/>
                <a:ea typeface="黑体" panose="02010609060101010101" pitchFamily="49" charset="-122"/>
              </a:endParaRPr>
            </a:p>
          </p:txBody>
        </p:sp>
        <p:sp>
          <p:nvSpPr>
            <p:cNvPr id="54284" name="Line 15"/>
            <p:cNvSpPr>
              <a:spLocks noChangeShapeType="1"/>
            </p:cNvSpPr>
            <p:nvPr/>
          </p:nvSpPr>
          <p:spPr bwMode="auto">
            <a:xfrm>
              <a:off x="1474" y="1570"/>
              <a:ext cx="453" cy="0"/>
            </a:xfrm>
            <a:prstGeom prst="line">
              <a:avLst/>
            </a:prstGeom>
            <a:noFill/>
            <a:ln w="25400">
              <a:solidFill>
                <a:schemeClr val="tx1"/>
              </a:solidFill>
              <a:round/>
              <a:tailEnd type="triangle" w="med" len="med"/>
            </a:ln>
          </p:spPr>
          <p:txBody>
            <a:bodyPr/>
            <a:lstStyle/>
            <a:p>
              <a:endParaRPr lang="zh-CN" altLang="en-US"/>
            </a:p>
          </p:txBody>
        </p:sp>
        <p:sp>
          <p:nvSpPr>
            <p:cNvPr id="54285" name="Rectangle 16"/>
            <p:cNvSpPr>
              <a:spLocks noChangeArrowheads="1"/>
            </p:cNvSpPr>
            <p:nvPr/>
          </p:nvSpPr>
          <p:spPr bwMode="auto">
            <a:xfrm>
              <a:off x="1927" y="1434"/>
              <a:ext cx="862" cy="317"/>
            </a:xfrm>
            <a:prstGeom prst="rect">
              <a:avLst/>
            </a:prstGeom>
            <a:solidFill>
              <a:srgbClr val="CCFFFF"/>
            </a:solidFill>
            <a:ln w="25400">
              <a:solidFill>
                <a:schemeClr val="tx1"/>
              </a:solidFill>
              <a:miter lim="800000"/>
            </a:ln>
          </p:spPr>
          <p:txBody>
            <a:bodyPr wrap="none" anchor="ctr"/>
            <a:lstStyle/>
            <a:p>
              <a:pPr algn="ctr" defTabSz="685800"/>
              <a:r>
                <a:rPr lang="zh-CN" altLang="en-US" sz="2000" b="1">
                  <a:latin typeface="Calibri" panose="020F0502020204030204" pitchFamily="34" charset="0"/>
                  <a:ea typeface="黑体" panose="02010609060101010101" pitchFamily="49" charset="-122"/>
                </a:rPr>
                <a:t>记账凭证</a:t>
              </a:r>
              <a:endParaRPr lang="zh-CN" altLang="en-US" sz="2000" b="1">
                <a:latin typeface="Calibri" panose="020F0502020204030204" pitchFamily="34" charset="0"/>
                <a:ea typeface="黑体" panose="02010609060101010101" pitchFamily="49" charset="-122"/>
              </a:endParaRPr>
            </a:p>
          </p:txBody>
        </p:sp>
        <p:sp>
          <p:nvSpPr>
            <p:cNvPr id="54286" name="Line 17"/>
            <p:cNvSpPr>
              <a:spLocks noChangeShapeType="1"/>
            </p:cNvSpPr>
            <p:nvPr/>
          </p:nvSpPr>
          <p:spPr bwMode="auto">
            <a:xfrm>
              <a:off x="2789" y="1584"/>
              <a:ext cx="453" cy="0"/>
            </a:xfrm>
            <a:prstGeom prst="line">
              <a:avLst/>
            </a:prstGeom>
            <a:noFill/>
            <a:ln w="25400">
              <a:solidFill>
                <a:schemeClr val="tx1"/>
              </a:solidFill>
              <a:round/>
              <a:tailEnd type="triangle" w="med" len="med"/>
            </a:ln>
          </p:spPr>
          <p:txBody>
            <a:bodyPr/>
            <a:lstStyle/>
            <a:p>
              <a:endParaRPr lang="zh-CN" altLang="en-US"/>
            </a:p>
          </p:txBody>
        </p:sp>
        <p:sp>
          <p:nvSpPr>
            <p:cNvPr id="54287" name="Rectangle 18"/>
            <p:cNvSpPr>
              <a:spLocks noChangeArrowheads="1"/>
            </p:cNvSpPr>
            <p:nvPr/>
          </p:nvSpPr>
          <p:spPr bwMode="auto">
            <a:xfrm>
              <a:off x="3243" y="1434"/>
              <a:ext cx="635" cy="317"/>
            </a:xfrm>
            <a:prstGeom prst="rect">
              <a:avLst/>
            </a:prstGeom>
            <a:solidFill>
              <a:srgbClr val="CCFFFF"/>
            </a:solidFill>
            <a:ln w="25400">
              <a:solidFill>
                <a:schemeClr val="tx1"/>
              </a:solidFill>
              <a:miter lim="800000"/>
            </a:ln>
          </p:spPr>
          <p:txBody>
            <a:bodyPr wrap="none" anchor="ctr"/>
            <a:lstStyle/>
            <a:p>
              <a:pPr algn="ctr" defTabSz="685800"/>
              <a:r>
                <a:rPr lang="zh-CN" altLang="en-US" sz="2000" b="1">
                  <a:latin typeface="Calibri" panose="020F0502020204030204" pitchFamily="34" charset="0"/>
                  <a:ea typeface="黑体" panose="02010609060101010101" pitchFamily="49" charset="-122"/>
                </a:rPr>
                <a:t>账簿</a:t>
              </a:r>
              <a:endParaRPr lang="zh-CN" altLang="en-US" sz="2000" b="1">
                <a:latin typeface="Calibri" panose="020F0502020204030204" pitchFamily="34" charset="0"/>
                <a:ea typeface="黑体" panose="02010609060101010101" pitchFamily="49" charset="-122"/>
              </a:endParaRPr>
            </a:p>
          </p:txBody>
        </p:sp>
        <p:sp>
          <p:nvSpPr>
            <p:cNvPr id="54288" name="Line 19"/>
            <p:cNvSpPr>
              <a:spLocks noChangeShapeType="1"/>
            </p:cNvSpPr>
            <p:nvPr/>
          </p:nvSpPr>
          <p:spPr bwMode="auto">
            <a:xfrm>
              <a:off x="3878" y="1591"/>
              <a:ext cx="453" cy="0"/>
            </a:xfrm>
            <a:prstGeom prst="line">
              <a:avLst/>
            </a:prstGeom>
            <a:noFill/>
            <a:ln w="25400">
              <a:solidFill>
                <a:schemeClr val="tx1"/>
              </a:solidFill>
              <a:round/>
              <a:tailEnd type="triangle" w="med" len="med"/>
            </a:ln>
          </p:spPr>
          <p:txBody>
            <a:bodyPr/>
            <a:lstStyle/>
            <a:p>
              <a:endParaRPr lang="zh-CN" altLang="en-US"/>
            </a:p>
          </p:txBody>
        </p:sp>
        <p:sp>
          <p:nvSpPr>
            <p:cNvPr id="54289" name="Rectangle 20"/>
            <p:cNvSpPr>
              <a:spLocks noChangeArrowheads="1"/>
            </p:cNvSpPr>
            <p:nvPr/>
          </p:nvSpPr>
          <p:spPr bwMode="auto">
            <a:xfrm>
              <a:off x="4332" y="1434"/>
              <a:ext cx="589" cy="317"/>
            </a:xfrm>
            <a:prstGeom prst="rect">
              <a:avLst/>
            </a:prstGeom>
            <a:solidFill>
              <a:srgbClr val="CCFFFF"/>
            </a:solidFill>
            <a:ln w="25400">
              <a:solidFill>
                <a:schemeClr val="tx1"/>
              </a:solidFill>
              <a:miter lim="800000"/>
            </a:ln>
          </p:spPr>
          <p:txBody>
            <a:bodyPr wrap="none" anchor="ctr"/>
            <a:lstStyle/>
            <a:p>
              <a:pPr algn="ctr" defTabSz="685800"/>
              <a:r>
                <a:rPr lang="zh-CN" altLang="en-US" sz="2000" b="1">
                  <a:latin typeface="Calibri" panose="020F0502020204030204" pitchFamily="34" charset="0"/>
                  <a:ea typeface="黑体" panose="02010609060101010101" pitchFamily="49" charset="-122"/>
                </a:rPr>
                <a:t>报表</a:t>
              </a:r>
              <a:endParaRPr lang="zh-CN" altLang="en-US" sz="2000" b="1">
                <a:latin typeface="Calibri" panose="020F0502020204030204" pitchFamily="34" charset="0"/>
                <a:ea typeface="黑体" panose="02010609060101010101" pitchFamily="49" charset="-122"/>
              </a:endParaRPr>
            </a:p>
          </p:txBody>
        </p:sp>
      </p:grpSp>
      <p:sp>
        <p:nvSpPr>
          <p:cNvPr id="62493" name="Rectangle 6"/>
          <p:cNvSpPr>
            <a:spLocks noChangeArrowheads="1"/>
          </p:cNvSpPr>
          <p:nvPr/>
        </p:nvSpPr>
        <p:spPr bwMode="auto">
          <a:xfrm>
            <a:off x="1414463" y="4221163"/>
            <a:ext cx="7848600" cy="2332037"/>
          </a:xfrm>
          <a:prstGeom prst="rect">
            <a:avLst/>
          </a:prstGeom>
          <a:noFill/>
          <a:ln w="9525">
            <a:noFill/>
            <a:miter lim="800000"/>
          </a:ln>
        </p:spPr>
        <p:txBody>
          <a:bodyPr/>
          <a:lstStyle/>
          <a:p>
            <a:pPr marL="171450" indent="-171450" defTabSz="685800" eaLnBrk="0" hangingPunct="0">
              <a:lnSpc>
                <a:spcPct val="130000"/>
              </a:lnSpc>
              <a:spcBef>
                <a:spcPct val="20000"/>
              </a:spcBef>
              <a:defRPr/>
            </a:pPr>
            <a:r>
              <a:rPr lang="en-US" altLang="zh-CN" sz="2400" b="1">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①</a:t>
            </a:r>
            <a:r>
              <a:rPr lang="zh-CN" altLang="en-US" sz="2400" b="1">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顺查法：</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检查顺序与会计处理的程序一致</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30000"/>
              </a:lnSpc>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验证：完整性   适用：内控不健全客户</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30000"/>
              </a:lnSpc>
              <a:spcBef>
                <a:spcPct val="20000"/>
              </a:spcBef>
              <a:defRPr/>
            </a:pPr>
            <a:r>
              <a:rPr lang="zh-CN" altLang="en-US" sz="2400" b="1">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②逆查法：</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检查顺序与会计处理的程序相反</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30000"/>
              </a:lnSpc>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验证：真实性   适用：内控健全客户 </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62493">
                                            <p:txEl>
                                              <p:pRg st="0" end="0"/>
                                            </p:txEl>
                                          </p:spTgt>
                                        </p:tgtEl>
                                        <p:attrNameLst>
                                          <p:attrName>style.visibility</p:attrName>
                                        </p:attrNameLst>
                                      </p:cBhvr>
                                      <p:to>
                                        <p:strVal val="visible"/>
                                      </p:to>
                                    </p:set>
                                    <p:anim calcmode="lin" valueType="num">
                                      <p:cBhvr additive="base">
                                        <p:cTn id="28" dur="500" fill="hold"/>
                                        <p:tgtEl>
                                          <p:spTgt spid="6249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6249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62493">
                                            <p:txEl>
                                              <p:pRg st="1" end="1"/>
                                            </p:txEl>
                                          </p:spTgt>
                                        </p:tgtEl>
                                        <p:attrNameLst>
                                          <p:attrName>style.visibility</p:attrName>
                                        </p:attrNameLst>
                                      </p:cBhvr>
                                      <p:to>
                                        <p:strVal val="visible"/>
                                      </p:to>
                                    </p:set>
                                    <p:anim calcmode="lin" valueType="num">
                                      <p:cBhvr additive="base">
                                        <p:cTn id="34" dur="500" fill="hold"/>
                                        <p:tgtEl>
                                          <p:spTgt spid="62493">
                                            <p:txEl>
                                              <p:pRg st="1" end="1"/>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6249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62493">
                                            <p:txEl>
                                              <p:pRg st="2" end="2"/>
                                            </p:txEl>
                                          </p:spTgt>
                                        </p:tgtEl>
                                        <p:attrNameLst>
                                          <p:attrName>style.visibility</p:attrName>
                                        </p:attrNameLst>
                                      </p:cBhvr>
                                      <p:to>
                                        <p:strVal val="visible"/>
                                      </p:to>
                                    </p:set>
                                    <p:anim calcmode="lin" valueType="num">
                                      <p:cBhvr additive="base">
                                        <p:cTn id="40" dur="500" fill="hold"/>
                                        <p:tgtEl>
                                          <p:spTgt spid="62493">
                                            <p:txEl>
                                              <p:pRg st="2" end="2"/>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6249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62493">
                                            <p:txEl>
                                              <p:pRg st="3" end="3"/>
                                            </p:txEl>
                                          </p:spTgt>
                                        </p:tgtEl>
                                        <p:attrNameLst>
                                          <p:attrName>style.visibility</p:attrName>
                                        </p:attrNameLst>
                                      </p:cBhvr>
                                      <p:to>
                                        <p:strVal val="visible"/>
                                      </p:to>
                                    </p:set>
                                    <p:anim calcmode="lin" valueType="num">
                                      <p:cBhvr additive="base">
                                        <p:cTn id="46" dur="500" fill="hold"/>
                                        <p:tgtEl>
                                          <p:spTgt spid="62493">
                                            <p:txEl>
                                              <p:pRg st="3" end="3"/>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6249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62493">
                                            <p:txEl>
                                              <p:pRg st="4" end="4"/>
                                            </p:txEl>
                                          </p:spTgt>
                                        </p:tgtEl>
                                        <p:attrNameLst>
                                          <p:attrName>style.visibility</p:attrName>
                                        </p:attrNameLst>
                                      </p:cBhvr>
                                      <p:to>
                                        <p:strVal val="visible"/>
                                      </p:to>
                                    </p:set>
                                    <p:anim calcmode="lin" valueType="num">
                                      <p:cBhvr additive="base">
                                        <p:cTn id="52" dur="500" fill="hold"/>
                                        <p:tgtEl>
                                          <p:spTgt spid="62493">
                                            <p:txEl>
                                              <p:pRg st="4" end="4"/>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6249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62493" grpId="0" autoUpdateAnimBg="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6326" name="组合 6"/>
          <p:cNvGrpSpPr/>
          <p:nvPr/>
        </p:nvGrpSpPr>
        <p:grpSpPr bwMode="auto">
          <a:xfrm>
            <a:off x="-962025" y="765175"/>
            <a:ext cx="10729913" cy="993775"/>
            <a:chOff x="-1076325" y="-122033"/>
            <a:chExt cx="9725026" cy="994172"/>
          </a:xfrm>
        </p:grpSpPr>
        <p:grpSp>
          <p:nvGrpSpPr>
            <p:cNvPr id="56330"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56333"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 name="Text Box 5"/>
          <p:cNvSpPr txBox="1">
            <a:spLocks noChangeArrowheads="1"/>
          </p:cNvSpPr>
          <p:nvPr/>
        </p:nvSpPr>
        <p:spPr bwMode="auto">
          <a:xfrm>
            <a:off x="838200" y="2205038"/>
            <a:ext cx="6732588" cy="396875"/>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20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20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20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一般方法</a:t>
            </a:r>
            <a:endParaRPr kumimoji="1" lang="zh-CN" altLang="en-US" sz="20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56328" name="Text Box 9"/>
          <p:cNvSpPr txBox="1">
            <a:spLocks noChangeArrowheads="1"/>
          </p:cNvSpPr>
          <p:nvPr/>
        </p:nvSpPr>
        <p:spPr bwMode="auto">
          <a:xfrm>
            <a:off x="911225" y="2708275"/>
            <a:ext cx="2160588" cy="549275"/>
          </a:xfrm>
          <a:prstGeom prst="rect">
            <a:avLst/>
          </a:prstGeom>
          <a:noFill/>
          <a:ln w="25400">
            <a:noFill/>
            <a:miter lim="800000"/>
          </a:ln>
        </p:spPr>
        <p:txBody>
          <a:bodyPr>
            <a:spAutoFit/>
          </a:bodyPr>
          <a:lstStyle/>
          <a:p>
            <a:pPr algn="ctr" defTabSz="685800"/>
            <a:r>
              <a:rPr kumimoji="1" lang="en-US" altLang="zh-CN" sz="3000" b="1">
                <a:solidFill>
                  <a:srgbClr val="3333CC"/>
                </a:solidFill>
                <a:latin typeface="黑体" panose="02010609060101010101" pitchFamily="49" charset="-122"/>
                <a:ea typeface="黑体" panose="02010609060101010101" pitchFamily="49" charset="-122"/>
              </a:rPr>
              <a:t>2.</a:t>
            </a:r>
            <a:r>
              <a:rPr kumimoji="1" lang="zh-CN" altLang="en-US" sz="3000" b="1">
                <a:solidFill>
                  <a:srgbClr val="3333CC"/>
                </a:solidFill>
                <a:latin typeface="黑体" panose="02010609060101010101" pitchFamily="49" charset="-122"/>
                <a:ea typeface="黑体" panose="02010609060101010101" pitchFamily="49" charset="-122"/>
              </a:rPr>
              <a:t>详略</a:t>
            </a:r>
            <a:endParaRPr kumimoji="1" lang="zh-CN" altLang="en-US" sz="3000" b="1">
              <a:solidFill>
                <a:srgbClr val="3333CC"/>
              </a:solidFill>
              <a:latin typeface="黑体" panose="02010609060101010101" pitchFamily="49" charset="-122"/>
              <a:ea typeface="黑体" panose="02010609060101010101" pitchFamily="49" charset="-122"/>
            </a:endParaRPr>
          </a:p>
        </p:txBody>
      </p:sp>
      <p:sp>
        <p:nvSpPr>
          <p:cNvPr id="64536" name="Rectangle 3"/>
          <p:cNvSpPr>
            <a:spLocks noChangeArrowheads="1"/>
          </p:cNvSpPr>
          <p:nvPr/>
        </p:nvSpPr>
        <p:spPr bwMode="auto">
          <a:xfrm>
            <a:off x="1270000" y="3357563"/>
            <a:ext cx="8353425" cy="3311525"/>
          </a:xfrm>
          <a:prstGeom prst="rect">
            <a:avLst/>
          </a:prstGeom>
          <a:noFill/>
          <a:ln w="9525">
            <a:noFill/>
            <a:miter lim="800000"/>
          </a:ln>
        </p:spPr>
        <p:txBody>
          <a:bodyPr/>
          <a:lstStyle/>
          <a:p>
            <a:pPr marL="171450" indent="-171450" defTabSz="685800" eaLnBrk="0" hangingPunct="0">
              <a:lnSpc>
                <a:spcPct val="125000"/>
              </a:lnSpc>
              <a:spcBef>
                <a:spcPct val="20000"/>
              </a:spcBef>
              <a:defRPr/>
            </a:pPr>
            <a:r>
              <a:rPr lang="en-US" altLang="zh-CN" sz="2400" b="1">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①</a:t>
            </a:r>
            <a:r>
              <a:rPr lang="zh-CN" altLang="en-US" sz="2400" b="1">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详查法</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：检查所有会计资料</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25000"/>
              </a:lnSpc>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特点：效果好，效率低</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25000"/>
              </a:lnSpc>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适用：问题客户    </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25000"/>
              </a:lnSpc>
              <a:spcBef>
                <a:spcPct val="20000"/>
              </a:spcBef>
              <a:defRPr/>
            </a:pPr>
            <a:r>
              <a:rPr lang="zh-CN" altLang="en-US" sz="2400" b="1">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②抽查法</a:t>
            </a: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：审查样本，推断总体</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25000"/>
              </a:lnSpc>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特点：效率高，风险大</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marL="171450" indent="-171450" defTabSz="685800" eaLnBrk="0" hangingPunct="0">
              <a:lnSpc>
                <a:spcPct val="125000"/>
              </a:lnSpc>
              <a:spcBef>
                <a:spcPct val="20000"/>
              </a:spcBef>
              <a:defRPr/>
            </a:pPr>
            <a:r>
              <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适用：内控健全客户  </a:t>
            </a:r>
            <a:endParaRPr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64536">
                                            <p:txEl>
                                              <p:pRg st="0" end="0"/>
                                            </p:txEl>
                                          </p:spTgt>
                                        </p:tgtEl>
                                        <p:attrNameLst>
                                          <p:attrName>style.visibility</p:attrName>
                                        </p:attrNameLst>
                                      </p:cBhvr>
                                      <p:to>
                                        <p:strVal val="visible"/>
                                      </p:to>
                                    </p:set>
                                    <p:anim calcmode="lin" valueType="num">
                                      <p:cBhvr additive="base">
                                        <p:cTn id="28" dur="500" fill="hold"/>
                                        <p:tgtEl>
                                          <p:spTgt spid="64536">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6453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64536">
                                            <p:txEl>
                                              <p:pRg st="1" end="1"/>
                                            </p:txEl>
                                          </p:spTgt>
                                        </p:tgtEl>
                                        <p:attrNameLst>
                                          <p:attrName>style.visibility</p:attrName>
                                        </p:attrNameLst>
                                      </p:cBhvr>
                                      <p:to>
                                        <p:strVal val="visible"/>
                                      </p:to>
                                    </p:set>
                                    <p:anim calcmode="lin" valueType="num">
                                      <p:cBhvr additive="base">
                                        <p:cTn id="34" dur="500" fill="hold"/>
                                        <p:tgtEl>
                                          <p:spTgt spid="64536">
                                            <p:txEl>
                                              <p:pRg st="1" end="1"/>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6453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64536">
                                            <p:txEl>
                                              <p:pRg st="2" end="2"/>
                                            </p:txEl>
                                          </p:spTgt>
                                        </p:tgtEl>
                                        <p:attrNameLst>
                                          <p:attrName>style.visibility</p:attrName>
                                        </p:attrNameLst>
                                      </p:cBhvr>
                                      <p:to>
                                        <p:strVal val="visible"/>
                                      </p:to>
                                    </p:set>
                                    <p:anim calcmode="lin" valueType="num">
                                      <p:cBhvr additive="base">
                                        <p:cTn id="40" dur="500" fill="hold"/>
                                        <p:tgtEl>
                                          <p:spTgt spid="64536">
                                            <p:txEl>
                                              <p:pRg st="2" end="2"/>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6453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64536">
                                            <p:txEl>
                                              <p:pRg st="3" end="3"/>
                                            </p:txEl>
                                          </p:spTgt>
                                        </p:tgtEl>
                                        <p:attrNameLst>
                                          <p:attrName>style.visibility</p:attrName>
                                        </p:attrNameLst>
                                      </p:cBhvr>
                                      <p:to>
                                        <p:strVal val="visible"/>
                                      </p:to>
                                    </p:set>
                                    <p:anim calcmode="lin" valueType="num">
                                      <p:cBhvr additive="base">
                                        <p:cTn id="46" dur="500" fill="hold"/>
                                        <p:tgtEl>
                                          <p:spTgt spid="64536">
                                            <p:txEl>
                                              <p:pRg st="3" end="3"/>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6453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64536">
                                            <p:txEl>
                                              <p:pRg st="4" end="4"/>
                                            </p:txEl>
                                          </p:spTgt>
                                        </p:tgtEl>
                                        <p:attrNameLst>
                                          <p:attrName>style.visibility</p:attrName>
                                        </p:attrNameLst>
                                      </p:cBhvr>
                                      <p:to>
                                        <p:strVal val="visible"/>
                                      </p:to>
                                    </p:set>
                                    <p:anim calcmode="lin" valueType="num">
                                      <p:cBhvr additive="base">
                                        <p:cTn id="52" dur="500" fill="hold"/>
                                        <p:tgtEl>
                                          <p:spTgt spid="64536">
                                            <p:txEl>
                                              <p:pRg st="4" end="4"/>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6453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64536">
                                            <p:txEl>
                                              <p:pRg st="5" end="5"/>
                                            </p:txEl>
                                          </p:spTgt>
                                        </p:tgtEl>
                                        <p:attrNameLst>
                                          <p:attrName>style.visibility</p:attrName>
                                        </p:attrNameLst>
                                      </p:cBhvr>
                                      <p:to>
                                        <p:strVal val="visible"/>
                                      </p:to>
                                    </p:set>
                                    <p:anim calcmode="lin" valueType="num">
                                      <p:cBhvr additive="base">
                                        <p:cTn id="58" dur="500" fill="hold"/>
                                        <p:tgtEl>
                                          <p:spTgt spid="64536">
                                            <p:txEl>
                                              <p:pRg st="5" end="5"/>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6453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64536" grpId="0" autoUpdateAnimBg="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8374" name="组合 6"/>
          <p:cNvGrpSpPr/>
          <p:nvPr/>
        </p:nvGrpSpPr>
        <p:grpSpPr bwMode="auto">
          <a:xfrm>
            <a:off x="-962025" y="765175"/>
            <a:ext cx="10729913" cy="993775"/>
            <a:chOff x="-1076325" y="-122033"/>
            <a:chExt cx="9725026" cy="994172"/>
          </a:xfrm>
        </p:grpSpPr>
        <p:grpSp>
          <p:nvGrpSpPr>
            <p:cNvPr id="58379"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58382"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Text Box 4"/>
          <p:cNvSpPr txBox="1">
            <a:spLocks noChangeArrowheads="1"/>
          </p:cNvSpPr>
          <p:nvPr/>
        </p:nvSpPr>
        <p:spPr bwMode="auto">
          <a:xfrm>
            <a:off x="261938" y="1628775"/>
            <a:ext cx="6732587" cy="579438"/>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技术方法</a:t>
            </a:r>
            <a:endPar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5" name="Text Box 7"/>
          <p:cNvSpPr txBox="1">
            <a:spLocks noChangeArrowheads="1"/>
          </p:cNvSpPr>
          <p:nvPr/>
        </p:nvSpPr>
        <p:spPr bwMode="auto">
          <a:xfrm>
            <a:off x="1127125" y="2420938"/>
            <a:ext cx="5616575" cy="549275"/>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en-US" altLang="zh-CN" sz="30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1.</a:t>
            </a:r>
            <a:r>
              <a:rPr kumimoji="1" lang="zh-CN" altLang="en-US" sz="30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检查</a:t>
            </a:r>
            <a:r>
              <a:rPr kumimoji="1" lang="zh-CN" altLang="en-US" sz="3000" b="1">
                <a:solidFill>
                  <a:srgbClr val="9933FF"/>
                </a:solidFill>
                <a:effectLst>
                  <a:outerShdw blurRad="38100" dist="38100" dir="2700000" algn="tl">
                    <a:srgbClr val="C0C0C0"/>
                  </a:outerShdw>
                </a:effectLst>
                <a:latin typeface="黑体" panose="02010609060101010101" pitchFamily="49" charset="-122"/>
                <a:ea typeface="黑体" panose="02010609060101010101" pitchFamily="49" charset="-122"/>
              </a:rPr>
              <a:t>记录或文件</a:t>
            </a:r>
            <a:r>
              <a:rPr kumimoji="1" lang="en-US" altLang="zh-CN" sz="28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28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书面证据</a:t>
            </a:r>
            <a:endParaRPr kumimoji="1" lang="zh-CN" altLang="en-US" sz="28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58377" name="Text Box 5"/>
          <p:cNvSpPr txBox="1">
            <a:spLocks noChangeArrowheads="1"/>
          </p:cNvSpPr>
          <p:nvPr/>
        </p:nvSpPr>
        <p:spPr bwMode="auto">
          <a:xfrm>
            <a:off x="1198563" y="3284538"/>
            <a:ext cx="7775575" cy="519112"/>
          </a:xfrm>
          <a:prstGeom prst="rect">
            <a:avLst/>
          </a:prstGeom>
          <a:noFill/>
          <a:ln w="9525">
            <a:noFill/>
            <a:miter lim="800000"/>
          </a:ln>
        </p:spPr>
        <p:txBody>
          <a:bodyPr>
            <a:spAutoFit/>
          </a:bodyPr>
          <a:lstStyle/>
          <a:p>
            <a:pPr defTabSz="685800"/>
            <a:r>
              <a:rPr kumimoji="1" lang="en-US" altLang="zh-CN" sz="2800">
                <a:solidFill>
                  <a:schemeClr val="bg1"/>
                </a:solidFill>
                <a:latin typeface="Times New Roman" panose="02020603050405020304" pitchFamily="18" charset="0"/>
              </a:rPr>
              <a:t> </a:t>
            </a:r>
            <a:r>
              <a:rPr kumimoji="1" lang="zh-CN" altLang="en-US" sz="2800" b="1">
                <a:solidFill>
                  <a:srgbClr val="3333CC"/>
                </a:solidFill>
                <a:latin typeface="黑体" panose="02010609060101010101" pitchFamily="49" charset="-122"/>
                <a:ea typeface="黑体" panose="02010609060101010101" pitchFamily="49" charset="-122"/>
              </a:rPr>
              <a:t>（</a:t>
            </a:r>
            <a:r>
              <a:rPr kumimoji="1" lang="en-US" altLang="zh-CN" sz="2800" b="1">
                <a:solidFill>
                  <a:srgbClr val="3333CC"/>
                </a:solidFill>
                <a:latin typeface="黑体" panose="02010609060101010101" pitchFamily="49" charset="-122"/>
                <a:ea typeface="黑体" panose="02010609060101010101" pitchFamily="49" charset="-122"/>
              </a:rPr>
              <a:t>1</a:t>
            </a:r>
            <a:r>
              <a:rPr kumimoji="1" lang="zh-CN" altLang="en-US" sz="2800" b="1">
                <a:solidFill>
                  <a:srgbClr val="3333CC"/>
                </a:solidFill>
                <a:latin typeface="黑体" panose="02010609060101010101" pitchFamily="49" charset="-122"/>
                <a:ea typeface="黑体" panose="02010609060101010101" pitchFamily="49" charset="-122"/>
              </a:rPr>
              <a:t>）审阅：</a:t>
            </a:r>
            <a:r>
              <a:rPr kumimoji="1" lang="zh-CN" altLang="en-US" sz="2800" b="1">
                <a:latin typeface="黑体" panose="02010609060101010101" pitchFamily="49" charset="-122"/>
                <a:ea typeface="黑体" panose="02010609060101010101" pitchFamily="49" charset="-122"/>
              </a:rPr>
              <a:t>原始凭证、记账凭证、账簿、报表</a:t>
            </a:r>
            <a:endParaRPr kumimoji="1" lang="zh-CN" altLang="en-US" sz="2800" b="1">
              <a:latin typeface="黑体" panose="02010609060101010101" pitchFamily="49" charset="-122"/>
              <a:ea typeface="黑体" panose="02010609060101010101" pitchFamily="49" charset="-122"/>
            </a:endParaRPr>
          </a:p>
        </p:txBody>
      </p:sp>
      <p:sp>
        <p:nvSpPr>
          <p:cNvPr id="58378" name="Rectangle 8"/>
          <p:cNvSpPr>
            <a:spLocks noChangeArrowheads="1"/>
          </p:cNvSpPr>
          <p:nvPr/>
        </p:nvSpPr>
        <p:spPr bwMode="auto">
          <a:xfrm>
            <a:off x="1270000" y="4076700"/>
            <a:ext cx="7561263" cy="1887538"/>
          </a:xfrm>
          <a:prstGeom prst="rect">
            <a:avLst/>
          </a:prstGeom>
          <a:noFill/>
          <a:ln w="9525">
            <a:noFill/>
            <a:miter lim="800000"/>
          </a:ln>
        </p:spPr>
        <p:txBody>
          <a:bodyPr>
            <a:spAutoFit/>
          </a:bodyPr>
          <a:lstStyle/>
          <a:p>
            <a:pPr defTabSz="685800">
              <a:lnSpc>
                <a:spcPct val="140000"/>
              </a:lnSpc>
            </a:pPr>
            <a:r>
              <a:rPr kumimoji="1" lang="zh-CN" altLang="en-US" sz="2800" b="1">
                <a:solidFill>
                  <a:srgbClr val="3333CC"/>
                </a:solidFill>
                <a:latin typeface="黑体" panose="02010609060101010101" pitchFamily="49" charset="-122"/>
                <a:ea typeface="黑体" panose="02010609060101010101" pitchFamily="49" charset="-122"/>
              </a:rPr>
              <a:t>（</a:t>
            </a:r>
            <a:r>
              <a:rPr kumimoji="1" lang="en-US" altLang="zh-CN" sz="2800" b="1">
                <a:solidFill>
                  <a:srgbClr val="3333CC"/>
                </a:solidFill>
                <a:latin typeface="黑体" panose="02010609060101010101" pitchFamily="49" charset="-122"/>
                <a:ea typeface="黑体" panose="02010609060101010101" pitchFamily="49" charset="-122"/>
              </a:rPr>
              <a:t>2</a:t>
            </a:r>
            <a:r>
              <a:rPr kumimoji="1" lang="zh-CN" altLang="en-US" sz="2800" b="1">
                <a:solidFill>
                  <a:srgbClr val="3333CC"/>
                </a:solidFill>
                <a:latin typeface="黑体" panose="02010609060101010101" pitchFamily="49" charset="-122"/>
                <a:ea typeface="黑体" panose="02010609060101010101" pitchFamily="49" charset="-122"/>
              </a:rPr>
              <a:t>）复核：</a:t>
            </a:r>
            <a:r>
              <a:rPr kumimoji="1" lang="zh-CN" altLang="en-US" sz="2800" b="1">
                <a:latin typeface="黑体" panose="02010609060101010101" pitchFamily="49" charset="-122"/>
                <a:ea typeface="黑体" panose="02010609060101010101" pitchFamily="49" charset="-122"/>
              </a:rPr>
              <a:t>证证相符、账证相符、账账相符</a:t>
            </a:r>
            <a:endParaRPr kumimoji="1" lang="zh-CN" altLang="en-US" sz="2800" b="1">
              <a:latin typeface="黑体" panose="02010609060101010101" pitchFamily="49" charset="-122"/>
              <a:ea typeface="黑体" panose="02010609060101010101" pitchFamily="49" charset="-122"/>
            </a:endParaRPr>
          </a:p>
          <a:p>
            <a:pPr defTabSz="685800">
              <a:lnSpc>
                <a:spcPct val="140000"/>
              </a:lnSpc>
            </a:pPr>
            <a:r>
              <a:rPr kumimoji="1" lang="zh-CN" altLang="en-US" sz="2800" b="1">
                <a:latin typeface="黑体" panose="02010609060101010101" pitchFamily="49" charset="-122"/>
                <a:ea typeface="黑体" panose="02010609060101010101" pitchFamily="49" charset="-122"/>
              </a:rPr>
              <a:t>           账表相符、表表相符、账单相符</a:t>
            </a:r>
            <a:endParaRPr kumimoji="1" lang="zh-CN" altLang="en-US" sz="2800" b="1">
              <a:latin typeface="黑体" panose="02010609060101010101" pitchFamily="49" charset="-122"/>
              <a:ea typeface="黑体" panose="02010609060101010101" pitchFamily="49" charset="-122"/>
            </a:endParaRPr>
          </a:p>
          <a:p>
            <a:pPr defTabSz="685800">
              <a:lnSpc>
                <a:spcPct val="140000"/>
              </a:lnSpc>
            </a:pPr>
            <a:r>
              <a:rPr kumimoji="1" lang="zh-CN" altLang="en-US" sz="2800" b="1">
                <a:latin typeface="黑体" panose="02010609060101010101" pitchFamily="49" charset="-122"/>
                <a:ea typeface="黑体" panose="02010609060101010101" pitchFamily="49" charset="-122"/>
              </a:rPr>
              <a:t>           账实相符</a:t>
            </a:r>
            <a:endParaRPr kumimoji="1" lang="zh-CN" altLang="en-US" sz="2800" b="1">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0422" name="组合 6"/>
          <p:cNvGrpSpPr/>
          <p:nvPr/>
        </p:nvGrpSpPr>
        <p:grpSpPr bwMode="auto">
          <a:xfrm>
            <a:off x="-962025" y="765175"/>
            <a:ext cx="10729913" cy="993775"/>
            <a:chOff x="-1076325" y="-122033"/>
            <a:chExt cx="9725026" cy="994172"/>
          </a:xfrm>
        </p:grpSpPr>
        <p:grpSp>
          <p:nvGrpSpPr>
            <p:cNvPr id="60425"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60428"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Text Box 4"/>
          <p:cNvSpPr txBox="1">
            <a:spLocks noChangeArrowheads="1"/>
          </p:cNvSpPr>
          <p:nvPr/>
        </p:nvSpPr>
        <p:spPr bwMode="auto">
          <a:xfrm>
            <a:off x="261938" y="1628775"/>
            <a:ext cx="6732587" cy="579438"/>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技术方法</a:t>
            </a:r>
            <a:endPar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3" name="Text Box 4"/>
          <p:cNvSpPr txBox="1">
            <a:spLocks noChangeArrowheads="1"/>
          </p:cNvSpPr>
          <p:nvPr/>
        </p:nvSpPr>
        <p:spPr bwMode="auto">
          <a:xfrm>
            <a:off x="911225" y="2111375"/>
            <a:ext cx="8294688" cy="4692650"/>
          </a:xfrm>
          <a:prstGeom prst="rect">
            <a:avLst/>
          </a:prstGeom>
          <a:noFill/>
          <a:ln w="9525">
            <a:noFill/>
            <a:miter lim="800000"/>
          </a:ln>
          <a:effectLst/>
        </p:spPr>
        <p:txBody>
          <a:bodyPr>
            <a:spAutoFit/>
          </a:bodyPr>
          <a:lstStyle/>
          <a:p>
            <a:pPr defTabSz="685800" fontAlgn="auto">
              <a:lnSpc>
                <a:spcPct val="140000"/>
              </a:lnSpc>
              <a:spcBef>
                <a:spcPts val="0"/>
              </a:spcBef>
              <a:spcAft>
                <a:spcPts val="0"/>
              </a:spcAft>
              <a:defRPr/>
            </a:pPr>
            <a:r>
              <a:rPr kumimoji="1"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2.</a:t>
            </a:r>
            <a:r>
              <a:rPr kumimoji="1" lang="zh-CN" altLang="en-US"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检查</a:t>
            </a:r>
            <a:r>
              <a:rPr kumimoji="1" lang="zh-CN" altLang="en-US" sz="2400" b="1" dirty="0">
                <a:solidFill>
                  <a:srgbClr val="9933FF"/>
                </a:solidFill>
                <a:effectLst>
                  <a:outerShdw blurRad="38100" dist="38100" dir="2700000" algn="tl">
                    <a:srgbClr val="C0C0C0"/>
                  </a:outerShdw>
                </a:effectLst>
                <a:latin typeface="黑体" panose="02010609060101010101" pitchFamily="49" charset="-122"/>
                <a:ea typeface="黑体" panose="02010609060101010101" pitchFamily="49" charset="-122"/>
              </a:rPr>
              <a:t>有形资产</a:t>
            </a:r>
            <a:r>
              <a:rPr kumimoji="1" lang="en-US" altLang="zh-CN"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实物证据</a:t>
            </a:r>
            <a:endParaRPr kumimoji="1" lang="zh-CN" altLang="en-US"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优：存在性</a:t>
            </a:r>
            <a:endPar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缺：无法验证所有权或部分资产的计价</a:t>
            </a:r>
            <a:endPar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3.</a:t>
            </a:r>
            <a:r>
              <a:rPr kumimoji="1" lang="zh-CN" altLang="en-US"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观察</a:t>
            </a:r>
            <a:r>
              <a:rPr kumimoji="1" lang="en-US" altLang="zh-CN"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实物、环境证据</a:t>
            </a:r>
            <a:endParaRPr kumimoji="1" lang="zh-CN" altLang="en-US"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优：取得第一手资料</a:t>
            </a:r>
            <a:endPar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缺：仅限于观察发生的时点</a:t>
            </a:r>
            <a:endPar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4.</a:t>
            </a:r>
            <a:r>
              <a:rPr kumimoji="1" lang="zh-CN" altLang="en-US" sz="2400" b="1" dirty="0">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询问</a:t>
            </a:r>
            <a:r>
              <a:rPr kumimoji="1" lang="en-US" altLang="zh-CN"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口头证据</a:t>
            </a:r>
            <a:endParaRPr kumimoji="1" lang="zh-CN" altLang="en-US" sz="2400" b="1"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优：提供线索</a:t>
            </a:r>
            <a:endPar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40000"/>
              </a:lnSpc>
              <a:spcBef>
                <a:spcPts val="0"/>
              </a:spcBef>
              <a:spcAft>
                <a:spcPts val="0"/>
              </a:spcAft>
              <a:defRPr/>
            </a:pPr>
            <a:r>
              <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    缺：通常不能作为结论性证据</a:t>
            </a:r>
            <a:endParaRPr kumimoji="1"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2470" name="Picture 2" descr="C:\Users\hp\Desktop\360截图20180419153735979.jpg"/>
          <p:cNvPicPr>
            <a:picLocks noChangeAspect="1" noChangeArrowheads="1"/>
          </p:cNvPicPr>
          <p:nvPr/>
        </p:nvPicPr>
        <p:blipFill>
          <a:blip r:embed="rId1"/>
          <a:srcRect/>
          <a:stretch>
            <a:fillRect/>
          </a:stretch>
        </p:blipFill>
        <p:spPr bwMode="auto">
          <a:xfrm>
            <a:off x="406400" y="765175"/>
            <a:ext cx="10872788" cy="5616575"/>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4518" name="组合 6"/>
          <p:cNvGrpSpPr/>
          <p:nvPr/>
        </p:nvGrpSpPr>
        <p:grpSpPr bwMode="auto">
          <a:xfrm>
            <a:off x="-962025" y="765175"/>
            <a:ext cx="10729913" cy="993775"/>
            <a:chOff x="-1076325" y="-122033"/>
            <a:chExt cx="9725026" cy="994172"/>
          </a:xfrm>
        </p:grpSpPr>
        <p:grpSp>
          <p:nvGrpSpPr>
            <p:cNvPr id="64521"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64524"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Text Box 4"/>
          <p:cNvSpPr txBox="1">
            <a:spLocks noChangeArrowheads="1"/>
          </p:cNvSpPr>
          <p:nvPr/>
        </p:nvSpPr>
        <p:spPr bwMode="auto">
          <a:xfrm>
            <a:off x="261938" y="1628775"/>
            <a:ext cx="6732587" cy="579438"/>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技术方法</a:t>
            </a:r>
            <a:endPar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70670" name="Text Box 4"/>
          <p:cNvSpPr txBox="1">
            <a:spLocks noChangeArrowheads="1"/>
          </p:cNvSpPr>
          <p:nvPr/>
        </p:nvSpPr>
        <p:spPr bwMode="auto">
          <a:xfrm>
            <a:off x="550863" y="2060575"/>
            <a:ext cx="9217025" cy="4473575"/>
          </a:xfrm>
          <a:prstGeom prst="rect">
            <a:avLst/>
          </a:prstGeom>
          <a:noFill/>
          <a:ln w="9525">
            <a:noFill/>
            <a:miter lim="800000"/>
          </a:ln>
        </p:spPr>
        <p:txBody>
          <a:bodyPr>
            <a:spAutoFit/>
          </a:bodyPr>
          <a:lstStyle/>
          <a:p>
            <a:pPr defTabSz="685800">
              <a:lnSpc>
                <a:spcPct val="150000"/>
              </a:lnSpc>
              <a:defRPr/>
            </a:pPr>
            <a:r>
              <a:rPr kumimoji="1" lang="en-US" altLang="zh-CN" sz="2400" b="1">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24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5.</a:t>
            </a:r>
            <a:r>
              <a:rPr kumimoji="1" lang="zh-CN" altLang="en-US" sz="24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函证</a:t>
            </a:r>
            <a:r>
              <a:rPr kumimoji="1" lang="en-US" altLang="zh-CN" sz="24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24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书面证据</a:t>
            </a:r>
            <a:endParaRPr kumimoji="1" lang="zh-CN" altLang="en-US" sz="24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①含义：注会为了获取影响财务报表或相关披露 </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zh-CN" altLang="en-US" sz="2400" b="1">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认定</a:t>
            </a: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的项目的信息，通过</a:t>
            </a:r>
            <a:r>
              <a:rPr kumimoji="1" lang="zh-CN" altLang="en-US" sz="2400" b="1">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直接来自第三方</a:t>
            </a: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的对</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有关信息和现存状况的声明，获取和评价审计</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证据的过程。</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②对象：往来账项（应收账款、银行存款等）</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③特点：直接来自第三方，可靠性较强</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50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④方式：积极的函证和消极的函证 </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6" fill="hold" grpId="0" nodeType="clickEffect">
                                  <p:stCondLst>
                                    <p:cond delay="0"/>
                                  </p:stCondLst>
                                  <p:childTnLst>
                                    <p:set>
                                      <p:cBhvr>
                                        <p:cTn id="27" dur="1" fill="hold">
                                          <p:stCondLst>
                                            <p:cond delay="0"/>
                                          </p:stCondLst>
                                        </p:cTn>
                                        <p:tgtEl>
                                          <p:spTgt spid="70670"/>
                                        </p:tgtEl>
                                        <p:attrNameLst>
                                          <p:attrName>style.visibility</p:attrName>
                                        </p:attrNameLst>
                                      </p:cBhvr>
                                      <p:to>
                                        <p:strVal val="visible"/>
                                      </p:to>
                                    </p:set>
                                    <p:animEffect transition="in" filter="strips(downRight)">
                                      <p:cBhvr>
                                        <p:cTn id="28" dur="500"/>
                                        <p:tgtEl>
                                          <p:spTgt spid="706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7067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6566" name="组合 6"/>
          <p:cNvGrpSpPr/>
          <p:nvPr/>
        </p:nvGrpSpPr>
        <p:grpSpPr bwMode="auto">
          <a:xfrm>
            <a:off x="-962025" y="765175"/>
            <a:ext cx="10729913" cy="993775"/>
            <a:chOff x="-1076325" y="-122033"/>
            <a:chExt cx="9725026" cy="994172"/>
          </a:xfrm>
        </p:grpSpPr>
        <p:grpSp>
          <p:nvGrpSpPr>
            <p:cNvPr id="66569"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66572"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Text Box 4"/>
          <p:cNvSpPr txBox="1">
            <a:spLocks noChangeArrowheads="1"/>
          </p:cNvSpPr>
          <p:nvPr/>
        </p:nvSpPr>
        <p:spPr bwMode="auto">
          <a:xfrm>
            <a:off x="261938" y="1628775"/>
            <a:ext cx="6732587" cy="579438"/>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技术方法</a:t>
            </a:r>
            <a:endPar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3" name="Text Box 4"/>
          <p:cNvSpPr txBox="1">
            <a:spLocks noChangeArrowheads="1"/>
          </p:cNvSpPr>
          <p:nvPr/>
        </p:nvSpPr>
        <p:spPr bwMode="auto">
          <a:xfrm>
            <a:off x="622300" y="2565400"/>
            <a:ext cx="8497888" cy="2303463"/>
          </a:xfrm>
          <a:prstGeom prst="rect">
            <a:avLst/>
          </a:prstGeom>
          <a:noFill/>
          <a:ln w="9525">
            <a:noFill/>
            <a:miter lim="800000"/>
          </a:ln>
          <a:effectLst/>
        </p:spPr>
        <p:txBody>
          <a:bodyPr>
            <a:spAutoFit/>
          </a:bodyPr>
          <a:lstStyle/>
          <a:p>
            <a:pPr defTabSz="685800" fontAlgn="auto">
              <a:lnSpc>
                <a:spcPct val="125000"/>
              </a:lnSpc>
              <a:spcBef>
                <a:spcPts val="0"/>
              </a:spcBef>
              <a:spcAft>
                <a:spcPts val="0"/>
              </a:spcAft>
              <a:defRPr/>
            </a:pPr>
            <a:r>
              <a:rPr kumimoji="1"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30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6.</a:t>
            </a:r>
            <a:r>
              <a:rPr kumimoji="1" lang="zh-CN" altLang="en-US" sz="30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重新计算</a:t>
            </a:r>
            <a:r>
              <a:rPr kumimoji="1"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针对金额而言</a:t>
            </a:r>
            <a:endParaRPr kumimoji="1"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25000"/>
              </a:lnSpc>
              <a:spcBef>
                <a:spcPts val="0"/>
              </a:spcBef>
              <a:spcAft>
                <a:spcPts val="0"/>
              </a:spcAft>
              <a:defRPr/>
            </a:pPr>
            <a:endParaRPr kumimoji="1" lang="zh-CN" altLang="en-US" sz="10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25000"/>
              </a:lnSpc>
              <a:spcBef>
                <a:spcPts val="0"/>
              </a:spcBef>
              <a:spcAft>
                <a:spcPts val="0"/>
              </a:spcAft>
              <a:defRPr/>
            </a:pPr>
            <a:r>
              <a:rPr kumimoji="1"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30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7.</a:t>
            </a:r>
            <a:r>
              <a:rPr kumimoji="1" lang="zh-CN" altLang="en-US" sz="30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重新执行</a:t>
            </a:r>
            <a:r>
              <a:rPr kumimoji="1" lang="en-US" altLang="zh-CN" sz="3000" b="1">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3000" b="1">
                <a:effectLst>
                  <a:outerShdw blurRad="38100" dist="38100" dir="2700000" algn="tl">
                    <a:srgbClr val="C0C0C0"/>
                  </a:outerShdw>
                </a:effectLst>
                <a:latin typeface="黑体" panose="02010609060101010101" pitchFamily="49" charset="-122"/>
                <a:ea typeface="黑体" panose="02010609060101010101" pitchFamily="49" charset="-122"/>
              </a:rPr>
              <a:t>针对内部控制而言</a:t>
            </a:r>
            <a:endParaRPr kumimoji="1" lang="zh-CN" altLang="en-US" sz="30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25000"/>
              </a:lnSpc>
              <a:spcBef>
                <a:spcPts val="0"/>
              </a:spcBef>
              <a:spcAft>
                <a:spcPts val="0"/>
              </a:spcAft>
              <a:defRPr/>
            </a:pPr>
            <a:endParaRPr kumimoji="1" lang="zh-CN" altLang="en-US" sz="10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fontAlgn="auto">
              <a:lnSpc>
                <a:spcPct val="125000"/>
              </a:lnSpc>
              <a:spcBef>
                <a:spcPts val="0"/>
              </a:spcBef>
              <a:spcAft>
                <a:spcPts val="0"/>
              </a:spcAft>
              <a:defRPr/>
            </a:pPr>
            <a:r>
              <a:rPr kumimoji="1" lang="zh-CN" altLang="en-US" sz="3200" b="1">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rPr>
              <a:t>  </a:t>
            </a:r>
            <a:endParaRPr kumimoji="1" lang="zh-CN" altLang="en-US" sz="30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strVal val="#ppt_w*0.70"/>
                                          </p:val>
                                        </p:tav>
                                        <p:tav tm="100000">
                                          <p:val>
                                            <p:strVal val="#ppt_w"/>
                                          </p:val>
                                        </p:tav>
                                      </p:tavLst>
                                    </p:anim>
                                    <p:anim calcmode="lin" valueType="num">
                                      <p:cBhvr>
                                        <p:cTn id="29" dur="1000" fill="hold"/>
                                        <p:tgtEl>
                                          <p:spTgt spid="3"/>
                                        </p:tgtEl>
                                        <p:attrNameLst>
                                          <p:attrName>ppt_h</p:attrName>
                                        </p:attrNameLst>
                                      </p:cBhvr>
                                      <p:tavLst>
                                        <p:tav tm="0">
                                          <p:val>
                                            <p:strVal val="#ppt_h"/>
                                          </p:val>
                                        </p:tav>
                                        <p:tav tm="100000">
                                          <p:val>
                                            <p:strVal val="#ppt_h"/>
                                          </p:val>
                                        </p:tav>
                                      </p:tavLst>
                                    </p:anim>
                                    <p:animEffect transition="in" filter="fade">
                                      <p:cBhvr>
                                        <p:cTn id="3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4295775"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获取审计证据的程序与方法</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303838" y="188913"/>
            <a:ext cx="68865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8614" name="组合 6"/>
          <p:cNvGrpSpPr/>
          <p:nvPr/>
        </p:nvGrpSpPr>
        <p:grpSpPr bwMode="auto">
          <a:xfrm>
            <a:off x="-962025" y="765175"/>
            <a:ext cx="10729913" cy="993775"/>
            <a:chOff x="-1076325" y="-122033"/>
            <a:chExt cx="9725026" cy="994172"/>
          </a:xfrm>
        </p:grpSpPr>
        <p:grpSp>
          <p:nvGrpSpPr>
            <p:cNvPr id="68617" name="组合 7"/>
            <p:cNvGrpSpPr/>
            <p:nvPr/>
          </p:nvGrpSpPr>
          <p:grpSpPr bwMode="auto">
            <a:xfrm>
              <a:off x="0" y="-122033"/>
              <a:ext cx="8092452" cy="994172"/>
              <a:chOff x="0" y="-122033"/>
              <a:chExt cx="8092452" cy="994172"/>
            </a:xfrm>
          </p:grpSpPr>
          <p:sp>
            <p:nvSpPr>
              <p:cNvPr id="10" name="矩形 9"/>
              <p:cNvSpPr/>
              <p:nvPr/>
            </p:nvSpPr>
            <p:spPr>
              <a:xfrm>
                <a:off x="-83" y="152715"/>
                <a:ext cx="4071878"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68620" name="标题 1"/>
              <p:cNvSpPr txBox="1">
                <a:spLocks noChangeArrowheads="1"/>
              </p:cNvSpPr>
              <p:nvPr/>
            </p:nvSpPr>
            <p:spPr bwMode="auto">
              <a:xfrm>
                <a:off x="395287" y="-122033"/>
                <a:ext cx="7697165" cy="994172"/>
              </a:xfrm>
              <a:prstGeom prst="rect">
                <a:avLst/>
              </a:prstGeom>
              <a:noFill/>
              <a:ln w="9525">
                <a:noFill/>
                <a:miter lim="800000"/>
              </a:ln>
            </p:spPr>
            <p:txBody>
              <a:bodyPr anchor="ctr"/>
              <a:lstStyle/>
              <a:p>
                <a:pPr defTabSz="685800">
                  <a:lnSpc>
                    <a:spcPct val="90000"/>
                  </a:lnSpc>
                </a:pPr>
                <a:endParaRPr lang="zh-CN" altLang="en-US" sz="2000">
                  <a:solidFill>
                    <a:srgbClr val="235D6B"/>
                  </a:solidFill>
                  <a:latin typeface="微软雅黑" panose="020B0503020204020204" pitchFamily="34" charset="-122"/>
                  <a:ea typeface="微软雅黑" panose="020B0503020204020204" pitchFamily="34" charset="-122"/>
                </a:endParaRPr>
              </a:p>
              <a:p>
                <a:pPr defTabSz="685800">
                  <a:lnSpc>
                    <a:spcPct val="90000"/>
                  </a:lnSpc>
                </a:pPr>
                <a:r>
                  <a:rPr lang="zh-CN" altLang="en-US" sz="2000" b="1">
                    <a:solidFill>
                      <a:schemeClr val="bg1"/>
                    </a:solidFill>
                    <a:latin typeface="微软雅黑" panose="020B0503020204020204" pitchFamily="34" charset="-122"/>
                    <a:ea typeface="微软雅黑" panose="020B0503020204020204" pitchFamily="34" charset="-122"/>
                  </a:rPr>
                  <a:t>一、获取审计证据的审计程序</a:t>
                </a:r>
                <a:br>
                  <a:rPr lang="zh-CN" altLang="en-US" sz="2000" b="1">
                    <a:solidFill>
                      <a:schemeClr val="bg1"/>
                    </a:solidFill>
                    <a:latin typeface="微软雅黑" panose="020B0503020204020204" pitchFamily="34" charset="-122"/>
                    <a:ea typeface="微软雅黑" panose="020B0503020204020204" pitchFamily="34" charset="-122"/>
                  </a:rPr>
                </a:br>
                <a:endParaRPr lang="zh-CN" altLang="en-US" sz="2000" b="1">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Text Box 4"/>
          <p:cNvSpPr txBox="1">
            <a:spLocks noChangeArrowheads="1"/>
          </p:cNvSpPr>
          <p:nvPr/>
        </p:nvSpPr>
        <p:spPr bwMode="auto">
          <a:xfrm>
            <a:off x="261938" y="1628775"/>
            <a:ext cx="6732587" cy="579438"/>
          </a:xfrm>
          <a:prstGeom prst="rect">
            <a:avLst/>
          </a:prstGeom>
          <a:noFill/>
          <a:ln w="9525">
            <a:noFill/>
            <a:miter lim="800000"/>
          </a:ln>
          <a:effectLst/>
        </p:spPr>
        <p:txBody>
          <a:bodyPr>
            <a:spAutoFit/>
          </a:bodyPr>
          <a:lstStyle/>
          <a:p>
            <a:pPr defTabSz="685800" fontAlgn="auto">
              <a:spcBef>
                <a:spcPts val="0"/>
              </a:spcBef>
              <a:spcAft>
                <a:spcPts val="0"/>
              </a:spcAft>
              <a:defRPr/>
            </a:pP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（二）具体取证程序</a:t>
            </a:r>
            <a:r>
              <a:rPr kumimoji="1" lang="en-US" altLang="zh-CN"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a:t>
            </a:r>
            <a:r>
              <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rPr>
              <a:t>技术方法</a:t>
            </a:r>
            <a:endParaRPr kumimoji="1" lang="zh-CN" altLang="en-US" sz="3200" b="1"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endParaRPr>
          </a:p>
        </p:txBody>
      </p:sp>
      <p:sp>
        <p:nvSpPr>
          <p:cNvPr id="74766" name="Text Box 4"/>
          <p:cNvSpPr txBox="1">
            <a:spLocks noChangeArrowheads="1"/>
          </p:cNvSpPr>
          <p:nvPr/>
        </p:nvSpPr>
        <p:spPr bwMode="auto">
          <a:xfrm>
            <a:off x="622300" y="2149475"/>
            <a:ext cx="9864725" cy="3749675"/>
          </a:xfrm>
          <a:prstGeom prst="rect">
            <a:avLst/>
          </a:prstGeom>
          <a:noFill/>
          <a:ln w="9525">
            <a:noFill/>
            <a:miter lim="800000"/>
          </a:ln>
        </p:spPr>
        <p:txBody>
          <a:bodyPr>
            <a:spAutoFit/>
          </a:bodyPr>
          <a:lstStyle/>
          <a:p>
            <a:pPr defTabSz="685800">
              <a:lnSpc>
                <a:spcPct val="125000"/>
              </a:lnSpc>
              <a:defRPr/>
            </a:pPr>
            <a:r>
              <a:rPr kumimoji="1"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24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8.</a:t>
            </a:r>
            <a:r>
              <a:rPr kumimoji="1" lang="zh-CN" altLang="en-US" sz="24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rPr>
              <a:t>分析程序</a:t>
            </a:r>
            <a:r>
              <a:rPr kumimoji="1" lang="en-US" altLang="zh-CN" sz="24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a:t>
            </a:r>
            <a:r>
              <a:rPr kumimoji="1" lang="zh-CN" altLang="en-US" sz="2400" b="1">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书面、环境证据</a:t>
            </a:r>
            <a:endParaRPr kumimoji="1" lang="zh-CN" altLang="en-US" sz="2400" b="1">
              <a:solidFill>
                <a:srgbClr val="3333CC"/>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25000"/>
              </a:lnSpc>
              <a:defRPr/>
            </a:pPr>
            <a:r>
              <a:rPr kumimoji="1"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   (1)</a:t>
            </a: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含义：注会通过研究不同财务数据之间以及财务数据与非财务数据之间的内在关系，对财务信息作出评价。</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25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a:t>
            </a:r>
            <a:r>
              <a:rPr kumimoji="1" lang="en-US" altLang="zh-CN" sz="2400" b="1">
                <a:effectLst>
                  <a:outerShdw blurRad="38100" dist="38100" dir="2700000" algn="tl">
                    <a:srgbClr val="C0C0C0"/>
                  </a:outerShdw>
                </a:effectLst>
                <a:latin typeface="黑体" panose="02010609060101010101" pitchFamily="49" charset="-122"/>
                <a:ea typeface="黑体" panose="02010609060101010101" pitchFamily="49" charset="-122"/>
              </a:rPr>
              <a:t>(2)</a:t>
            </a: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方法</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25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①趋势分析</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25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②比率分析</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25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③合理性测试</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a:p>
            <a:pPr defTabSz="685800">
              <a:lnSpc>
                <a:spcPct val="125000"/>
              </a:lnSpc>
              <a:defRPr/>
            </a:pPr>
            <a:r>
              <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rPr>
              <a:t>     ④回归分析</a:t>
            </a:r>
            <a:endParaRPr kumimoji="1" lang="zh-CN" altLang="en-US" sz="24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70450" y="2960688"/>
            <a:ext cx="6172200" cy="555625"/>
            <a:chOff x="7701" y="3112"/>
            <a:chExt cx="9719" cy="874"/>
          </a:xfrm>
        </p:grpSpPr>
        <p:grpSp>
          <p:nvGrpSpPr>
            <p:cNvPr id="18446" name="组合 28"/>
            <p:cNvGrpSpPr/>
            <p:nvPr/>
          </p:nvGrpSpPr>
          <p:grpSpPr bwMode="auto">
            <a:xfrm>
              <a:off x="7701" y="3112"/>
              <a:ext cx="850" cy="874"/>
              <a:chOff x="7641" y="3141"/>
              <a:chExt cx="850" cy="874"/>
            </a:xfrm>
          </p:grpSpPr>
          <p:sp>
            <p:nvSpPr>
              <p:cNvPr id="18448"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47" name="TextBox 64"/>
            <p:cNvSpPr>
              <a:spLocks noChangeArrowheads="1"/>
            </p:cNvSpPr>
            <p:nvPr/>
          </p:nvSpPr>
          <p:spPr bwMode="auto">
            <a:xfrm>
              <a:off x="9131" y="3224"/>
              <a:ext cx="8289" cy="625"/>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认识审计工作底稿的含义、分类和构成要素；</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70450" y="2138363"/>
            <a:ext cx="5130800" cy="555625"/>
            <a:chOff x="7701" y="1795"/>
            <a:chExt cx="8079" cy="874"/>
          </a:xfrm>
        </p:grpSpPr>
        <p:sp>
          <p:nvSpPr>
            <p:cNvPr id="18442" name="TextBox 64"/>
            <p:cNvSpPr>
              <a:spLocks noChangeArrowheads="1"/>
            </p:cNvSpPr>
            <p:nvPr/>
          </p:nvSpPr>
          <p:spPr bwMode="auto">
            <a:xfrm>
              <a:off x="9091" y="1907"/>
              <a:ext cx="6689" cy="625"/>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认识审计证据的含义、分类和性质；</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3" name="组合 30"/>
            <p:cNvGrpSpPr/>
            <p:nvPr/>
          </p:nvGrpSpPr>
          <p:grpSpPr bwMode="auto">
            <a:xfrm>
              <a:off x="7701" y="1795"/>
              <a:ext cx="850" cy="874"/>
              <a:chOff x="7641" y="3141"/>
              <a:chExt cx="850" cy="874"/>
            </a:xfrm>
          </p:grpSpPr>
          <p:sp>
            <p:nvSpPr>
              <p:cNvPr id="18444"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3808413"/>
            <a:ext cx="4622800" cy="557212"/>
            <a:chOff x="7701" y="4401"/>
            <a:chExt cx="7280" cy="879"/>
          </a:xfrm>
        </p:grpSpPr>
        <p:sp>
          <p:nvSpPr>
            <p:cNvPr id="18438" name="TextBox 64"/>
            <p:cNvSpPr>
              <a:spLocks noChangeArrowheads="1"/>
            </p:cNvSpPr>
            <p:nvPr/>
          </p:nvSpPr>
          <p:spPr bwMode="auto">
            <a:xfrm>
              <a:off x="9091" y="4511"/>
              <a:ext cx="5890" cy="626"/>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掌握审计工作底稿的编制方法。</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39" name="组合 33"/>
            <p:cNvGrpSpPr/>
            <p:nvPr/>
          </p:nvGrpSpPr>
          <p:grpSpPr bwMode="auto">
            <a:xfrm>
              <a:off x="7701" y="4401"/>
              <a:ext cx="850" cy="879"/>
              <a:chOff x="7641" y="3141"/>
              <a:chExt cx="850" cy="879"/>
            </a:xfrm>
          </p:grpSpPr>
          <p:sp>
            <p:nvSpPr>
              <p:cNvPr id="18440"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720725"/>
            <a:ext cx="10153650" cy="5772150"/>
            <a:chOff x="946620" y="1670343"/>
            <a:chExt cx="10153650" cy="5772153"/>
          </a:xfrm>
        </p:grpSpPr>
        <p:grpSp>
          <p:nvGrpSpPr>
            <p:cNvPr id="7066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066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0664"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一、审计工作底稿的含义</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70665" name="TextBox 89"/>
            <p:cNvSpPr txBox="1">
              <a:spLocks noChangeArrowheads="1"/>
            </p:cNvSpPr>
            <p:nvPr/>
          </p:nvSpPr>
          <p:spPr bwMode="auto">
            <a:xfrm>
              <a:off x="1583208" y="2603793"/>
              <a:ext cx="9517062" cy="4838703"/>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审计工作底稿</a:t>
              </a:r>
              <a:r>
                <a:rPr lang="zh-CN" altLang="en-US" sz="2400">
                  <a:latin typeface="楷体" panose="02010609060101010101" pitchFamily="49" charset="-122"/>
                  <a:ea typeface="楷体" panose="02010609060101010101" pitchFamily="49" charset="-122"/>
                  <a:sym typeface="微软雅黑" panose="020B0503020204020204" pitchFamily="34" charset="-122"/>
                </a:rPr>
                <a:t>是指注册会计师对制定的审计计划、实施的审计程序、获取的相关审计证据，以及得出的审计结论所作的记录。审计工作底稿是审计证据的载体，是注册会计师在审计过程中形成的审计工作记录和获取的资料。</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a:p>
              <a:pPr indent="406400"/>
              <a:r>
                <a:rPr lang="zh-CN" altLang="en-US" sz="2400">
                  <a:latin typeface="楷体" panose="02010609060101010101" pitchFamily="49" charset="-122"/>
                  <a:ea typeface="楷体" panose="02010609060101010101" pitchFamily="49" charset="-122"/>
                  <a:sym typeface="微软雅黑" panose="020B0503020204020204" pitchFamily="34" charset="-122"/>
                </a:rPr>
                <a:t>   （</a:t>
              </a:r>
              <a:r>
                <a:rPr lang="en-US" altLang="zh-CN" sz="2400">
                  <a:latin typeface="楷体" panose="02010609060101010101" pitchFamily="49" charset="-122"/>
                  <a:ea typeface="楷体" panose="02010609060101010101" pitchFamily="49" charset="-122"/>
                  <a:sym typeface="微软雅黑" panose="020B0503020204020204" pitchFamily="34" charset="-122"/>
                </a:rPr>
                <a:t>1</a:t>
              </a:r>
              <a:r>
                <a:rPr lang="zh-CN" altLang="en-US" sz="2400">
                  <a:latin typeface="楷体" panose="02010609060101010101" pitchFamily="49" charset="-122"/>
                  <a:ea typeface="楷体" panose="02010609060101010101" pitchFamily="49" charset="-122"/>
                  <a:sym typeface="微软雅黑" panose="020B0503020204020204" pitchFamily="34" charset="-122"/>
                </a:rPr>
                <a:t>）审计工作底稿形成于审计工作全过程。从注册会计师承接审计业务开始直到最后出具审计报告为止，任何一个环节都会形成审计工作底稿。</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a:p>
              <a:pPr indent="406400"/>
              <a:r>
                <a:rPr lang="zh-CN" altLang="en-US" sz="2400">
                  <a:latin typeface="楷体" panose="02010609060101010101" pitchFamily="49" charset="-122"/>
                  <a:ea typeface="楷体" panose="02010609060101010101" pitchFamily="49" charset="-122"/>
                  <a:sym typeface="微软雅黑" panose="020B0503020204020204" pitchFamily="34" charset="-122"/>
                </a:rPr>
                <a:t>   （</a:t>
              </a:r>
              <a:r>
                <a:rPr lang="en-US" altLang="zh-CN" sz="2400">
                  <a:latin typeface="楷体" panose="02010609060101010101" pitchFamily="49" charset="-122"/>
                  <a:ea typeface="楷体" panose="02010609060101010101" pitchFamily="49" charset="-122"/>
                  <a:sym typeface="微软雅黑" panose="020B0503020204020204" pitchFamily="34" charset="-122"/>
                </a:rPr>
                <a:t>2</a:t>
              </a:r>
              <a:r>
                <a:rPr lang="zh-CN" altLang="en-US" sz="2400">
                  <a:latin typeface="楷体" panose="02010609060101010101" pitchFamily="49" charset="-122"/>
                  <a:ea typeface="楷体" panose="02010609060101010101" pitchFamily="49" charset="-122"/>
                  <a:sym typeface="微软雅黑" panose="020B0503020204020204" pitchFamily="34" charset="-122"/>
                </a:rPr>
                <a:t>）审计工作底稿形成方式有两种：一种是注册会计师直接编制的；另一种是获取的，即由被审计单位或其他第三者提供的。</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a:p>
              <a:pPr indent="406400"/>
              <a:r>
                <a:rPr lang="zh-CN" altLang="en-US" sz="2400">
                  <a:latin typeface="楷体" panose="02010609060101010101" pitchFamily="49" charset="-122"/>
                  <a:ea typeface="楷体" panose="02010609060101010101" pitchFamily="49" charset="-122"/>
                  <a:sym typeface="微软雅黑" panose="020B0503020204020204" pitchFamily="34" charset="-122"/>
                </a:rPr>
                <a:t>   （</a:t>
              </a:r>
              <a:r>
                <a:rPr lang="en-US" altLang="zh-CN" sz="2400">
                  <a:latin typeface="楷体" panose="02010609060101010101" pitchFamily="49" charset="-122"/>
                  <a:ea typeface="楷体" panose="02010609060101010101" pitchFamily="49" charset="-122"/>
                  <a:sym typeface="微软雅黑" panose="020B0503020204020204" pitchFamily="34" charset="-122"/>
                </a:rPr>
                <a:t>3</a:t>
              </a:r>
              <a:r>
                <a:rPr lang="zh-CN" altLang="en-US" sz="2400">
                  <a:latin typeface="楷体" panose="02010609060101010101" pitchFamily="49" charset="-122"/>
                  <a:ea typeface="楷体" panose="02010609060101010101" pitchFamily="49" charset="-122"/>
                  <a:sym typeface="微软雅黑" panose="020B0503020204020204" pitchFamily="34" charset="-122"/>
                </a:rPr>
                <a:t>）审计工作底稿的范围包括审计工作记录和审计资料。</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a:p>
              <a:pPr indent="406400"/>
              <a:r>
                <a:rPr lang="zh-CN" altLang="en-US" sz="2400">
                  <a:latin typeface="楷体" panose="02010609060101010101" pitchFamily="49" charset="-122"/>
                  <a:ea typeface="楷体" panose="02010609060101010101" pitchFamily="49" charset="-122"/>
                  <a:sym typeface="微软雅黑" panose="020B0503020204020204" pitchFamily="34" charset="-122"/>
                </a:rPr>
                <a:t>   （</a:t>
              </a:r>
              <a:r>
                <a:rPr lang="en-US" altLang="zh-CN" sz="2400">
                  <a:latin typeface="楷体" panose="02010609060101010101" pitchFamily="49" charset="-122"/>
                  <a:ea typeface="楷体" panose="02010609060101010101" pitchFamily="49" charset="-122"/>
                  <a:sym typeface="微软雅黑" panose="020B0503020204020204" pitchFamily="34" charset="-122"/>
                </a:rPr>
                <a:t>4</a:t>
              </a:r>
              <a:r>
                <a:rPr lang="zh-CN" altLang="en-US" sz="2400">
                  <a:latin typeface="楷体" panose="02010609060101010101" pitchFamily="49" charset="-122"/>
                  <a:ea typeface="楷体" panose="02010609060101010101" pitchFamily="49" charset="-122"/>
                  <a:sym typeface="微软雅黑" panose="020B0503020204020204" pitchFamily="34" charset="-122"/>
                </a:rPr>
                <a:t>）审计工作底稿是审计证据的载体，是注册会计师形成审计结论、发表审计意见的直接依据。</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a:p>
              <a:pPr indent="406400"/>
              <a:r>
                <a:rPr lang="zh-CN" altLang="en-US" sz="2400">
                  <a:latin typeface="楷体" panose="02010609060101010101" pitchFamily="49" charset="-122"/>
                  <a:ea typeface="楷体" panose="02010609060101010101" pitchFamily="49" charset="-122"/>
                  <a:sym typeface="微软雅黑" panose="020B0503020204020204" pitchFamily="34" charset="-122"/>
                </a:rPr>
                <a:t>   （</a:t>
              </a:r>
              <a:r>
                <a:rPr lang="en-US" altLang="zh-CN" sz="2400">
                  <a:latin typeface="楷体" panose="02010609060101010101" pitchFamily="49" charset="-122"/>
                  <a:ea typeface="楷体" panose="02010609060101010101" pitchFamily="49" charset="-122"/>
                  <a:sym typeface="微软雅黑" panose="020B0503020204020204" pitchFamily="34" charset="-122"/>
                </a:rPr>
                <a:t>5</a:t>
              </a:r>
              <a:r>
                <a:rPr lang="zh-CN" altLang="en-US" sz="2400">
                  <a:latin typeface="楷体" panose="02010609060101010101" pitchFamily="49" charset="-122"/>
                  <a:ea typeface="楷体" panose="02010609060101010101" pitchFamily="49" charset="-122"/>
                  <a:sym typeface="微软雅黑" panose="020B0503020204020204" pitchFamily="34" charset="-122"/>
                </a:rPr>
                <a:t>）审计工作底稿反映整个审计工作过程。</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7271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271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2713"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二、审计工作底稿的种类</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72714"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711"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a:latin typeface="楷体" panose="02010609060101010101" pitchFamily="49" charset="-122"/>
                <a:ea typeface="楷体" panose="02010609060101010101" pitchFamily="49" charset="-122"/>
              </a:rPr>
              <a:t>根据审计工作底稿的性质和作用分为：</a:t>
            </a:r>
            <a:endParaRPr kumimoji="1" lang="zh-CN" altLang="en-US" sz="2800">
              <a:latin typeface="楷体" panose="02010609060101010101" pitchFamily="49" charset="-122"/>
              <a:ea typeface="楷体" panose="02010609060101010101" pitchFamily="49" charset="-122"/>
            </a:endParaRPr>
          </a:p>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solidFill>
                  <a:srgbClr val="FF0000"/>
                </a:solidFill>
                <a:latin typeface="黑体" panose="02010609060101010101" pitchFamily="49" charset="-122"/>
                <a:ea typeface="黑体" panose="02010609060101010101" pitchFamily="49" charset="-122"/>
              </a:rPr>
              <a:t>综合类</a:t>
            </a:r>
            <a:r>
              <a:rPr kumimoji="1" lang="en-US" altLang="zh-CN" sz="2800" b="1">
                <a:latin typeface="宋体" panose="02010600030101010101" pitchFamily="2" charset="-122"/>
                <a:ea typeface="黑体" panose="02010609060101010101" pitchFamily="49" charset="-122"/>
              </a:rPr>
              <a:t>——</a:t>
            </a:r>
            <a:r>
              <a:rPr kumimoji="1" lang="en-US" altLang="zh-CN" sz="2800" b="1">
                <a:latin typeface="黑体" panose="02010609060101010101" pitchFamily="49" charset="-122"/>
                <a:ea typeface="黑体" panose="02010609060101010101" pitchFamily="49" charset="-122"/>
              </a:rPr>
              <a:t>CPA</a:t>
            </a:r>
            <a:r>
              <a:rPr kumimoji="1" lang="zh-CN" altLang="en-US" sz="2800" b="1">
                <a:latin typeface="黑体" panose="02010609060101010101" pitchFamily="49" charset="-122"/>
                <a:ea typeface="黑体" panose="02010609060101010101" pitchFamily="49" charset="-122"/>
              </a:rPr>
              <a:t>在计划和报告阶段，为规划、控制和总结证据工作，并发表审计意见所形成的。</a:t>
            </a:r>
            <a:r>
              <a:rPr kumimoji="1" lang="zh-CN" altLang="en-US" sz="2800" b="1">
                <a:latin typeface="宋体" panose="02010600030101010101" pitchFamily="2" charset="-122"/>
                <a:ea typeface="黑体" panose="02010609060101010101" pitchFamily="49" charset="-122"/>
              </a:rPr>
              <a:t> </a:t>
            </a:r>
            <a:endParaRPr kumimoji="1" lang="zh-CN" altLang="en-US" sz="2800" b="1">
              <a:latin typeface="黑体" panose="02010609060101010101" pitchFamily="49" charset="-122"/>
              <a:ea typeface="黑体" panose="02010609060101010101" pitchFamily="49" charset="-122"/>
            </a:endParaRPr>
          </a:p>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solidFill>
                  <a:srgbClr val="FF0000"/>
                </a:solidFill>
                <a:latin typeface="黑体" panose="02010609060101010101" pitchFamily="49" charset="-122"/>
                <a:ea typeface="黑体" panose="02010609060101010101" pitchFamily="49" charset="-122"/>
              </a:rPr>
              <a:t>业务类</a:t>
            </a:r>
            <a:r>
              <a:rPr kumimoji="1" lang="en-US" altLang="zh-CN" sz="2800" b="1">
                <a:latin typeface="宋体" panose="02010600030101010101" pitchFamily="2" charset="-122"/>
                <a:ea typeface="黑体" panose="02010609060101010101" pitchFamily="49" charset="-122"/>
              </a:rPr>
              <a:t>——</a:t>
            </a:r>
            <a:r>
              <a:rPr kumimoji="1" lang="zh-CN" altLang="en-US" sz="2800" b="1">
                <a:latin typeface="黑体" panose="02010609060101010101" pitchFamily="49" charset="-122"/>
                <a:ea typeface="黑体" panose="02010609060101010101" pitchFamily="49" charset="-122"/>
              </a:rPr>
              <a:t>在实施阶段执行具体审计程序所形成。</a:t>
            </a:r>
            <a:endParaRPr kumimoji="1" lang="zh-CN" altLang="en-US" sz="2800" b="1">
              <a:latin typeface="黑体" panose="02010609060101010101" pitchFamily="49" charset="-122"/>
              <a:ea typeface="黑体" panose="02010609060101010101" pitchFamily="49" charset="-122"/>
            </a:endParaRPr>
          </a:p>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solidFill>
                  <a:srgbClr val="FF0000"/>
                </a:solidFill>
                <a:latin typeface="黑体" panose="02010609060101010101" pitchFamily="49" charset="-122"/>
                <a:ea typeface="黑体" panose="02010609060101010101" pitchFamily="49" charset="-122"/>
              </a:rPr>
              <a:t>备查类</a:t>
            </a:r>
            <a:r>
              <a:rPr kumimoji="1" lang="en-US" altLang="zh-CN" sz="2800" b="1">
                <a:latin typeface="宋体" panose="02010600030101010101" pitchFamily="2" charset="-122"/>
                <a:ea typeface="黑体" panose="02010609060101010101" pitchFamily="49" charset="-122"/>
              </a:rPr>
              <a:t>——</a:t>
            </a:r>
            <a:r>
              <a:rPr kumimoji="1" lang="zh-CN" altLang="en-US" sz="2800" b="1">
                <a:latin typeface="黑体" panose="02010609060101010101" pitchFamily="49" charset="-122"/>
                <a:ea typeface="黑体" panose="02010609060101010101" pitchFamily="49" charset="-122"/>
              </a:rPr>
              <a:t>在过程中形成的，对审计工作仅具有备查作用。</a:t>
            </a:r>
            <a:endParaRPr kumimoji="1" lang="zh-CN" altLang="en-US" sz="2800" b="1">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7476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476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4761"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三、审计工作底稿的格式和内容</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74762"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4759"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a:latin typeface="楷体" panose="02010609060101010101" pitchFamily="49" charset="-122"/>
                <a:ea typeface="楷体" panose="02010609060101010101" pitchFamily="49" charset="-122"/>
              </a:rPr>
              <a:t>审计工作底稿的格式：</a:t>
            </a:r>
            <a:endParaRPr kumimoji="1" lang="zh-CN" altLang="en-US" sz="2800">
              <a:latin typeface="楷体" panose="02010609060101010101" pitchFamily="49" charset="-122"/>
              <a:ea typeface="楷体" panose="02010609060101010101" pitchFamily="49" charset="-122"/>
            </a:endParaRPr>
          </a:p>
          <a:p>
            <a:pPr marL="342900" indent="-342900"/>
            <a:r>
              <a:rPr kumimoji="1" lang="zh-CN" altLang="en-US" sz="2800" b="1">
                <a:latin typeface="黑体" panose="02010609060101010101" pitchFamily="49" charset="-122"/>
                <a:ea typeface="黑体" panose="02010609060101010101" pitchFamily="49" charset="-122"/>
              </a:rPr>
              <a:t>      </a:t>
            </a:r>
            <a:r>
              <a:rPr kumimoji="1" lang="zh-CN" altLang="en-US" sz="2800" b="1">
                <a:solidFill>
                  <a:srgbClr val="FF0000"/>
                </a:solidFill>
                <a:latin typeface="黑体" panose="02010609060101010101" pitchFamily="49" charset="-122"/>
                <a:ea typeface="黑体" panose="02010609060101010101" pitchFamily="49" charset="-122"/>
              </a:rPr>
              <a:t>通用格式</a:t>
            </a:r>
            <a:r>
              <a:rPr kumimoji="1" lang="zh-CN" altLang="en-US" sz="2000" b="1">
                <a:latin typeface="楷体" panose="02010609060101010101" pitchFamily="49" charset="-122"/>
                <a:ea typeface="楷体" panose="02010609060101010101" pitchFamily="49" charset="-122"/>
              </a:rPr>
              <a:t>（见课本）</a:t>
            </a:r>
            <a:r>
              <a:rPr kumimoji="1" lang="zh-CN" altLang="en-US" sz="2800" b="1">
                <a:solidFill>
                  <a:srgbClr val="FF0000"/>
                </a:solidFill>
                <a:latin typeface="黑体" panose="02010609060101010101" pitchFamily="49" charset="-122"/>
                <a:ea typeface="黑体" panose="02010609060101010101" pitchFamily="49" charset="-122"/>
              </a:rPr>
              <a:t>      </a:t>
            </a:r>
            <a:endParaRPr kumimoji="1" lang="zh-CN" altLang="en-US" sz="2800" b="1">
              <a:solidFill>
                <a:srgbClr val="FF0000"/>
              </a:solidFill>
              <a:latin typeface="黑体" panose="02010609060101010101" pitchFamily="49" charset="-122"/>
              <a:ea typeface="黑体" panose="02010609060101010101" pitchFamily="49" charset="-122"/>
            </a:endParaRPr>
          </a:p>
          <a:p>
            <a:pPr marL="342900" indent="-342900"/>
            <a:r>
              <a:rPr kumimoji="1" lang="zh-CN" altLang="en-US" sz="2800" b="1">
                <a:solidFill>
                  <a:srgbClr val="FF0000"/>
                </a:solidFill>
                <a:latin typeface="黑体" panose="02010609060101010101" pitchFamily="49" charset="-122"/>
                <a:ea typeface="黑体" panose="02010609060101010101" pitchFamily="49" charset="-122"/>
              </a:rPr>
              <a:t>      专用格式</a:t>
            </a:r>
            <a:r>
              <a:rPr kumimoji="1" lang="zh-CN" altLang="en-US" b="1"/>
              <a:t>（见课本）</a:t>
            </a:r>
            <a:r>
              <a:rPr kumimoji="1" lang="zh-CN" altLang="en-US" b="1">
                <a:solidFill>
                  <a:srgbClr val="FF0000"/>
                </a:solidFill>
              </a:rPr>
              <a:t>      </a:t>
            </a:r>
            <a:endParaRPr kumimoji="1" lang="zh-CN" altLang="en-US" b="1">
              <a:solidFill>
                <a:srgbClr val="FF0000"/>
              </a:solidFill>
            </a:endParaRPr>
          </a:p>
          <a:p>
            <a:pPr marL="342900" indent="-342900"/>
            <a:endParaRPr kumimoji="1" lang="en-US" altLang="zh-CN" sz="2800" b="1">
              <a:latin typeface="宋体" panose="02010600030101010101" pitchFamily="2" charset="-122"/>
              <a:ea typeface="黑体" panose="02010609060101010101" pitchFamily="49" charset="-122"/>
            </a:endParaRPr>
          </a:p>
          <a:p>
            <a:pPr marL="342900" indent="-342900"/>
            <a:endParaRPr kumimoji="1" lang="zh-CN" altLang="en-US" sz="2800" b="1">
              <a:latin typeface="黑体" panose="02010609060101010101" pitchFamily="49" charset="-122"/>
              <a:ea typeface="黑体" panose="02010609060101010101" pitchFamily="49" charset="-122"/>
            </a:endParaRPr>
          </a:p>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endParaRPr kumimoji="1" lang="zh-CN" altLang="en-US" sz="2800" b="1">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7681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681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6811"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三、审计工作底稿的格式和内容</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76812"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6807" name="Group 15"/>
          <p:cNvGrpSpPr/>
          <p:nvPr/>
        </p:nvGrpSpPr>
        <p:grpSpPr bwMode="auto">
          <a:xfrm>
            <a:off x="1919288" y="828675"/>
            <a:ext cx="8270875" cy="6029325"/>
            <a:chOff x="192" y="326"/>
            <a:chExt cx="5210" cy="3798"/>
          </a:xfrm>
        </p:grpSpPr>
        <p:sp>
          <p:nvSpPr>
            <p:cNvPr id="76808" name="Text Box 16"/>
            <p:cNvSpPr txBox="1">
              <a:spLocks noChangeArrowheads="1"/>
            </p:cNvSpPr>
            <p:nvPr/>
          </p:nvSpPr>
          <p:spPr bwMode="auto">
            <a:xfrm>
              <a:off x="192" y="326"/>
              <a:ext cx="5210" cy="3798"/>
            </a:xfrm>
            <a:prstGeom prst="rect">
              <a:avLst/>
            </a:prstGeom>
            <a:noFill/>
            <a:ln w="9525">
              <a:noFill/>
              <a:miter lim="800000"/>
            </a:ln>
          </p:spPr>
          <p:txBody>
            <a:bodyPr>
              <a:spAutoFit/>
            </a:bodyPr>
            <a:lstStyle/>
            <a:p>
              <a:pPr>
                <a:lnSpc>
                  <a:spcPct val="130000"/>
                </a:lnSpc>
              </a:pPr>
              <a:r>
                <a:rPr kumimoji="1" lang="zh-CN" altLang="en-US" sz="3000" b="1">
                  <a:latin typeface="华文中宋" panose="02010600040101010101" pitchFamily="2" charset="-122"/>
                  <a:ea typeface="华文中宋" panose="02010600040101010101" pitchFamily="2" charset="-122"/>
                  <a:cs typeface="华文中宋" panose="02010600040101010101" pitchFamily="2" charset="-122"/>
                </a:rPr>
                <a:t>                </a:t>
              </a:r>
              <a:r>
                <a:rPr kumimoji="1" lang="zh-CN" altLang="en-US" sz="3000" b="1">
                  <a:latin typeface="黑体" panose="02010609060101010101" pitchFamily="49" charset="-122"/>
                  <a:ea typeface="黑体" panose="02010609060101010101" pitchFamily="49" charset="-122"/>
                </a:rPr>
                <a:t>被审单位的名称</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审计项目名称</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审计项目时点或期间</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审计过程记录 </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审计要素      审计标识及其说明</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审计结论</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索引号及页次</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编制者姓名及编制日期</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复核者姓名及复核日期</a:t>
              </a:r>
              <a:endParaRPr kumimoji="1" lang="zh-CN" altLang="en-US" sz="3000" b="1">
                <a:latin typeface="黑体" panose="02010609060101010101" pitchFamily="49" charset="-122"/>
                <a:ea typeface="黑体" panose="02010609060101010101" pitchFamily="49" charset="-122"/>
              </a:endParaRPr>
            </a:p>
            <a:p>
              <a:pPr>
                <a:lnSpc>
                  <a:spcPct val="130000"/>
                </a:lnSpc>
              </a:pPr>
              <a:r>
                <a:rPr kumimoji="1" lang="zh-CN" altLang="en-US" sz="3000" b="1">
                  <a:latin typeface="黑体" panose="02010609060101010101" pitchFamily="49" charset="-122"/>
                  <a:ea typeface="黑体" panose="02010609060101010101" pitchFamily="49" charset="-122"/>
                </a:rPr>
                <a:t>                其他应说明事项</a:t>
              </a:r>
              <a:endParaRPr kumimoji="1" lang="zh-CN" altLang="en-US" sz="3000" b="1">
                <a:latin typeface="黑体" panose="02010609060101010101" pitchFamily="49" charset="-122"/>
                <a:ea typeface="黑体" panose="02010609060101010101" pitchFamily="49" charset="-122"/>
              </a:endParaRPr>
            </a:p>
          </p:txBody>
        </p:sp>
        <p:sp>
          <p:nvSpPr>
            <p:cNvPr id="76809" name="AutoShape 17"/>
            <p:cNvSpPr/>
            <p:nvPr/>
          </p:nvSpPr>
          <p:spPr bwMode="auto">
            <a:xfrm>
              <a:off x="1860" y="561"/>
              <a:ext cx="240" cy="3312"/>
            </a:xfrm>
            <a:prstGeom prst="leftBrace">
              <a:avLst>
                <a:gd name="adj1" fmla="val 115000"/>
                <a:gd name="adj2" fmla="val 50000"/>
              </a:avLst>
            </a:prstGeom>
            <a:noFill/>
            <a:ln w="25400">
              <a:solidFill>
                <a:schemeClr val="tx1"/>
              </a:solidFill>
              <a:round/>
            </a:ln>
          </p:spPr>
          <p:txBody>
            <a:bodyPr wrap="none" anchor="ctr"/>
            <a:lstStyle/>
            <a:p>
              <a:endParaRPr lang="zh-CN" altLang="en-US"/>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7885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8860"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8857"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四、审计工作底稿的编制和复核</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78858"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855"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a:latin typeface="楷体" panose="02010609060101010101" pitchFamily="49" charset="-122"/>
                <a:ea typeface="楷体" panose="02010609060101010101" pitchFamily="49" charset="-122"/>
              </a:rPr>
              <a:t>审计工作底稿的编制要求：</a:t>
            </a:r>
            <a:endParaRPr kumimoji="1" lang="zh-CN" altLang="en-US" sz="2800">
              <a:latin typeface="楷体" panose="02010609060101010101" pitchFamily="49" charset="-122"/>
              <a:ea typeface="楷体" panose="02010609060101010101" pitchFamily="49" charset="-122"/>
            </a:endParaRPr>
          </a:p>
          <a:p>
            <a:pPr marL="342900" indent="-342900"/>
            <a:r>
              <a:rPr kumimoji="1" lang="zh-CN" altLang="en-US" sz="2800" b="1">
                <a:latin typeface="黑体" panose="02010609060101010101" pitchFamily="49" charset="-122"/>
                <a:ea typeface="黑体" panose="02010609060101010101" pitchFamily="49" charset="-122"/>
              </a:rPr>
              <a:t>      </a:t>
            </a:r>
            <a:r>
              <a:rPr kumimoji="1" lang="zh-CN" altLang="en-US" sz="2400">
                <a:latin typeface="楷体" panose="02010609060101010101" pitchFamily="49" charset="-122"/>
                <a:ea typeface="楷体" panose="02010609060101010101" pitchFamily="49" charset="-122"/>
              </a:rPr>
              <a:t>（</a:t>
            </a:r>
            <a:r>
              <a:rPr kumimoji="1" lang="en-US" altLang="zh-CN" sz="2400">
                <a:latin typeface="楷体" panose="02010609060101010101" pitchFamily="49" charset="-122"/>
                <a:ea typeface="楷体" panose="02010609060101010101" pitchFamily="49" charset="-122"/>
              </a:rPr>
              <a:t>1</a:t>
            </a:r>
            <a:r>
              <a:rPr kumimoji="1" lang="zh-CN" altLang="en-US" sz="2400">
                <a:latin typeface="楷体" panose="02010609060101010101" pitchFamily="49" charset="-122"/>
                <a:ea typeface="楷体" panose="02010609060101010101" pitchFamily="49" charset="-122"/>
              </a:rPr>
              <a:t>）内容上的要求：</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①资料翔实</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②重点突出</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③繁简得当</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④结论明确</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2</a:t>
            </a:r>
            <a:r>
              <a:rPr kumimoji="1" lang="zh-CN" altLang="en-US" sz="2400">
                <a:latin typeface="楷体" panose="02010609060101010101" pitchFamily="49" charset="-122"/>
                <a:ea typeface="楷体" panose="02010609060101010101" pitchFamily="49" charset="-122"/>
              </a:rPr>
              <a:t>）形式上的要求</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①要素齐全</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②格式规范</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③标识一致</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④记录清晰：</a:t>
            </a:r>
            <a:endParaRPr kumimoji="1" lang="zh-CN" altLang="en-US" sz="2400">
              <a:latin typeface="楷体" panose="02010609060101010101" pitchFamily="49" charset="-122"/>
              <a:ea typeface="楷体" panose="02010609060101010101" pitchFamily="49" charset="-122"/>
            </a:endParaRPr>
          </a:p>
          <a:p>
            <a:pPr marL="342900" indent="-342900"/>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8294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2949"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2950"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四、审计工作底稿的编制和复核</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82951"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957"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a:latin typeface="楷体" panose="02010609060101010101" pitchFamily="49" charset="-122"/>
                <a:ea typeface="楷体" panose="02010609060101010101" pitchFamily="49" charset="-122"/>
              </a:rPr>
              <a:t>审计工作底稿的编制方法：</a:t>
            </a:r>
            <a:endParaRPr kumimoji="1" lang="zh-CN" altLang="en-US" sz="2800">
              <a:latin typeface="楷体" panose="02010609060101010101" pitchFamily="49" charset="-122"/>
              <a:ea typeface="楷体" panose="02010609060101010101" pitchFamily="49" charset="-122"/>
            </a:endParaRPr>
          </a:p>
          <a:p>
            <a:pPr marL="342900" indent="-342900" algn="just">
              <a:spcBef>
                <a:spcPct val="20000"/>
              </a:spcBef>
            </a:pPr>
            <a:endParaRPr kumimoji="1" lang="zh-CN" altLang="en-US" sz="2800">
              <a:latin typeface="楷体" panose="02010609060101010101" pitchFamily="49" charset="-122"/>
              <a:ea typeface="楷体" panose="02010609060101010101" pitchFamily="49" charset="-122"/>
            </a:endParaRPr>
          </a:p>
          <a:p>
            <a:pPr marL="342900" indent="-342900"/>
            <a:r>
              <a:rPr kumimoji="1" lang="zh-CN" altLang="en-US" sz="2800" b="1">
                <a:latin typeface="黑体" panose="02010609060101010101" pitchFamily="49" charset="-122"/>
                <a:ea typeface="黑体" panose="02010609060101010101" pitchFamily="49" charset="-122"/>
              </a:rPr>
              <a:t>      </a:t>
            </a:r>
            <a:r>
              <a:rPr kumimoji="1" lang="zh-CN" altLang="en-US" sz="2400">
                <a:latin typeface="楷体" panose="02010609060101010101" pitchFamily="49" charset="-122"/>
                <a:ea typeface="楷体" panose="02010609060101010101" pitchFamily="49" charset="-122"/>
              </a:rPr>
              <a:t>（</a:t>
            </a:r>
            <a:r>
              <a:rPr kumimoji="1" lang="en-US" altLang="zh-CN" sz="2400">
                <a:latin typeface="楷体" panose="02010609060101010101" pitchFamily="49" charset="-122"/>
                <a:ea typeface="楷体" panose="02010609060101010101" pitchFamily="49" charset="-122"/>
              </a:rPr>
              <a:t>1</a:t>
            </a:r>
            <a:r>
              <a:rPr kumimoji="1" lang="zh-CN" altLang="en-US" sz="2400">
                <a:latin typeface="楷体" panose="02010609060101010101" pitchFamily="49" charset="-122"/>
                <a:ea typeface="楷体" panose="02010609060101010101" pitchFamily="49" charset="-122"/>
              </a:rPr>
              <a:t>）审计工作底稿首部的编制</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2</a:t>
            </a:r>
            <a:r>
              <a:rPr kumimoji="1" lang="zh-CN" altLang="en-US" sz="2400">
                <a:latin typeface="楷体" panose="02010609060101010101" pitchFamily="49" charset="-122"/>
                <a:ea typeface="楷体" panose="02010609060101010101" pitchFamily="49" charset="-122"/>
              </a:rPr>
              <a:t>）审计工作底稿内容记录的编制</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3</a:t>
            </a:r>
            <a:r>
              <a:rPr kumimoji="1" lang="zh-CN" altLang="en-US" sz="2400">
                <a:latin typeface="楷体" panose="02010609060101010101" pitchFamily="49" charset="-122"/>
                <a:ea typeface="楷体" panose="02010609060101010101" pitchFamily="49" charset="-122"/>
              </a:rPr>
              <a:t>）审计工作底稿审计结论的编制</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84995"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499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4998"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四、审计工作底稿的编制和复核</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84999"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5005" name="Rectangle 10"/>
          <p:cNvSpPr>
            <a:spLocks noRot="1" noChangeArrowheads="1"/>
          </p:cNvSpPr>
          <p:nvPr/>
        </p:nvSpPr>
        <p:spPr bwMode="auto">
          <a:xfrm>
            <a:off x="1414463" y="1628775"/>
            <a:ext cx="9217025" cy="647700"/>
          </a:xfrm>
          <a:prstGeom prst="rect">
            <a:avLst/>
          </a:prstGeom>
          <a:noFill/>
          <a:ln w="9525">
            <a:noFill/>
            <a:miter lim="800000"/>
          </a:ln>
        </p:spPr>
        <p:txBody>
          <a:bodyPr/>
          <a:lstStyle/>
          <a:p>
            <a:pPr marL="342900" indent="-342900" algn="just">
              <a:spcBef>
                <a:spcPct val="20000"/>
              </a:spcBef>
            </a:pPr>
            <a:r>
              <a:rPr kumimoji="1" lang="zh-CN" altLang="en-US" sz="2800">
                <a:latin typeface="楷体" panose="02010609060101010101" pitchFamily="49" charset="-122"/>
                <a:ea typeface="楷体" panose="02010609060101010101" pitchFamily="49" charset="-122"/>
              </a:rPr>
              <a:t>审计工作底稿的复核：</a:t>
            </a:r>
            <a:endParaRPr kumimoji="1" lang="zh-CN" altLang="en-US" sz="2800">
              <a:latin typeface="楷体" panose="02010609060101010101" pitchFamily="49" charset="-122"/>
              <a:ea typeface="楷体" panose="02010609060101010101" pitchFamily="49" charset="-122"/>
            </a:endParaRPr>
          </a:p>
          <a:p>
            <a:pPr marL="342900" indent="-342900" algn="just">
              <a:spcBef>
                <a:spcPct val="20000"/>
              </a:spcBef>
            </a:pPr>
            <a:endParaRPr kumimoji="1" lang="zh-CN" altLang="en-US" sz="2800">
              <a:latin typeface="楷体" panose="02010609060101010101" pitchFamily="49" charset="-122"/>
              <a:ea typeface="楷体" panose="02010609060101010101" pitchFamily="49" charset="-122"/>
            </a:endParaRPr>
          </a:p>
          <a:p>
            <a:pPr marL="342900" indent="-342900"/>
            <a:r>
              <a:rPr kumimoji="1" lang="zh-CN" altLang="en-US" sz="2800" b="1">
                <a:latin typeface="黑体" panose="02010609060101010101" pitchFamily="49" charset="-122"/>
                <a:ea typeface="黑体" panose="02010609060101010101" pitchFamily="49" charset="-122"/>
              </a:rPr>
              <a:t>      </a:t>
            </a:r>
            <a:endParaRPr kumimoji="1" lang="zh-CN" altLang="en-US" sz="2400">
              <a:latin typeface="楷体" panose="02010609060101010101" pitchFamily="49" charset="-122"/>
              <a:ea typeface="楷体" panose="02010609060101010101" pitchFamily="49" charset="-122"/>
            </a:endParaRPr>
          </a:p>
        </p:txBody>
      </p:sp>
      <p:sp>
        <p:nvSpPr>
          <p:cNvPr id="85006" name="Rectangle 3"/>
          <p:cNvSpPr>
            <a:spLocks noChangeArrowheads="1"/>
          </p:cNvSpPr>
          <p:nvPr/>
        </p:nvSpPr>
        <p:spPr bwMode="auto">
          <a:xfrm>
            <a:off x="1487488" y="2205038"/>
            <a:ext cx="9648825" cy="4319587"/>
          </a:xfrm>
          <a:prstGeom prst="rect">
            <a:avLst/>
          </a:prstGeom>
          <a:solidFill>
            <a:schemeClr val="bg1"/>
          </a:solidFill>
          <a:ln w="9525">
            <a:noFill/>
            <a:miter lim="800000"/>
          </a:ln>
        </p:spPr>
        <p:txBody>
          <a:bodyPr/>
          <a:lstStyle/>
          <a:p>
            <a:pPr marL="342900" indent="-342900" eaLnBrk="0" hangingPunct="0">
              <a:spcBef>
                <a:spcPct val="20000"/>
              </a:spcBef>
              <a:buFont typeface="Arial" panose="020B0604020202020204" pitchFamily="34" charset="0"/>
              <a:buNone/>
            </a:pPr>
            <a:r>
              <a:rPr lang="zh-CN" altLang="en-US" sz="2800">
                <a:latin typeface="Calibri" panose="020F0502020204030204" pitchFamily="34" charset="0"/>
                <a:ea typeface="隶书" panose="02010509060101010101" pitchFamily="49" charset="-122"/>
              </a:rPr>
              <a:t>审计工作底稿的三级复核制度（各级复核的内容）</a:t>
            </a:r>
            <a:endParaRPr lang="zh-CN" altLang="en-US" sz="2800">
              <a:latin typeface="Calibri" panose="020F0502020204030204" pitchFamily="34" charset="0"/>
              <a:ea typeface="隶书" panose="02010509060101010101" pitchFamily="49" charset="-122"/>
            </a:endParaRPr>
          </a:p>
          <a:p>
            <a:pPr marL="342900" indent="-342900" eaLnBrk="0" hangingPunct="0">
              <a:spcBef>
                <a:spcPct val="20000"/>
              </a:spcBef>
              <a:buFont typeface="Arial" panose="020B0604020202020204" pitchFamily="34" charset="0"/>
              <a:buChar char="•"/>
            </a:pPr>
            <a:endParaRPr lang="zh-CN" altLang="en-US" sz="2800">
              <a:latin typeface="Calibri" panose="020F0502020204030204" pitchFamily="34" charset="0"/>
              <a:ea typeface="隶书" panose="02010509060101010101" pitchFamily="49" charset="-122"/>
            </a:endParaRPr>
          </a:p>
          <a:p>
            <a:pPr marL="342900" indent="-342900" eaLnBrk="0" hangingPunct="0">
              <a:spcBef>
                <a:spcPct val="20000"/>
              </a:spcBef>
              <a:buFont typeface="Arial" panose="020B0604020202020204" pitchFamily="34" charset="0"/>
              <a:buChar char="•"/>
            </a:pPr>
            <a:endParaRPr lang="zh-CN" altLang="en-US" sz="2800">
              <a:latin typeface="Calibri" panose="020F0502020204030204" pitchFamily="34" charset="0"/>
              <a:ea typeface="隶书" panose="02010509060101010101" pitchFamily="49" charset="-122"/>
            </a:endParaRPr>
          </a:p>
          <a:p>
            <a:pPr marL="342900" indent="-342900" eaLnBrk="0" hangingPunct="0">
              <a:spcBef>
                <a:spcPct val="20000"/>
              </a:spcBef>
              <a:buFont typeface="Arial" panose="020B0604020202020204" pitchFamily="34" charset="0"/>
              <a:buChar char="•"/>
            </a:pPr>
            <a:endParaRPr lang="zh-CN" altLang="en-US" sz="2800">
              <a:latin typeface="Calibri" panose="020F0502020204030204" pitchFamily="34" charset="0"/>
              <a:ea typeface="隶书" panose="02010509060101010101" pitchFamily="49" charset="-122"/>
            </a:endParaRPr>
          </a:p>
          <a:p>
            <a:pPr marL="342900" indent="-342900" eaLnBrk="0" hangingPunct="0">
              <a:spcBef>
                <a:spcPct val="20000"/>
              </a:spcBef>
              <a:buFont typeface="Arial" panose="020B0604020202020204" pitchFamily="34" charset="0"/>
              <a:buChar char="•"/>
            </a:pPr>
            <a:endParaRPr lang="zh-CN" altLang="en-US" sz="2800">
              <a:latin typeface="Calibri" panose="020F0502020204030204" pitchFamily="34" charset="0"/>
              <a:ea typeface="隶书" panose="02010509060101010101" pitchFamily="49" charset="-122"/>
            </a:endParaRPr>
          </a:p>
          <a:p>
            <a:pPr marL="342900" indent="-342900" eaLnBrk="0" hangingPunct="0">
              <a:spcBef>
                <a:spcPct val="20000"/>
              </a:spcBef>
              <a:buFont typeface="Arial" panose="020B0604020202020204" pitchFamily="34" charset="0"/>
              <a:buChar char="•"/>
            </a:pPr>
            <a:endParaRPr lang="zh-CN" altLang="en-US" sz="2800">
              <a:latin typeface="Calibri" panose="020F0502020204030204" pitchFamily="34" charset="0"/>
              <a:ea typeface="隶书" panose="02010509060101010101" pitchFamily="49" charset="-122"/>
            </a:endParaRPr>
          </a:p>
          <a:p>
            <a:pPr marL="342900" indent="-342900" eaLnBrk="0" hangingPunct="0">
              <a:spcBef>
                <a:spcPct val="20000"/>
              </a:spcBef>
              <a:buFont typeface="Arial" panose="020B0604020202020204" pitchFamily="34" charset="0"/>
              <a:buChar char="•"/>
            </a:pPr>
            <a:r>
              <a:rPr lang="zh-CN" altLang="en-US" sz="2800">
                <a:latin typeface="Calibri" panose="020F0502020204030204" pitchFamily="34" charset="0"/>
                <a:ea typeface="隶书" panose="02010509060101010101" pitchFamily="49" charset="-122"/>
              </a:rPr>
              <a:t>如果部门经理同时兼任某一审计项目的项目负责人，则该部门经理的复核应视为项目经理复核。部分经理的复核工作由事务所另行制定其他人员来完成。</a:t>
            </a:r>
            <a:endParaRPr lang="zh-CN" altLang="en-US" sz="2800">
              <a:latin typeface="Calibri" panose="020F0502020204030204" pitchFamily="34" charset="0"/>
              <a:ea typeface="隶书" panose="02010509060101010101" pitchFamily="49" charset="-122"/>
            </a:endParaRPr>
          </a:p>
        </p:txBody>
      </p:sp>
      <p:pic>
        <p:nvPicPr>
          <p:cNvPr id="85007" name="Picture 4" descr="05"/>
          <p:cNvPicPr>
            <a:picLocks noChangeAspect="1" noChangeArrowheads="1"/>
          </p:cNvPicPr>
          <p:nvPr/>
        </p:nvPicPr>
        <p:blipFill>
          <a:blip r:embed="rId1"/>
          <a:srcRect/>
          <a:stretch>
            <a:fillRect/>
          </a:stretch>
        </p:blipFill>
        <p:spPr bwMode="auto">
          <a:xfrm>
            <a:off x="1630363" y="3213100"/>
            <a:ext cx="7315200" cy="2057400"/>
          </a:xfrm>
          <a:prstGeom prst="rect">
            <a:avLst/>
          </a:prstGeom>
          <a:solidFill>
            <a:srgbClr val="660066"/>
          </a:solid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8704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704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7046"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四、审计工作底稿的编制和复核</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87047"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053"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审计工作底稿复核的作用</a:t>
            </a: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控制审计质量</a:t>
            </a:r>
            <a:r>
              <a:rPr kumimoji="1" lang="en-US" altLang="zh-CN" sz="2800" b="1">
                <a:latin typeface="楷体" panose="02010609060101010101" pitchFamily="49" charset="-122"/>
                <a:ea typeface="楷体" panose="02010609060101010101" pitchFamily="49" charset="-122"/>
              </a:rPr>
              <a:t>)</a:t>
            </a:r>
            <a:r>
              <a:rPr kumimoji="1" lang="zh-CN" altLang="en-US" sz="2800" b="1">
                <a:latin typeface="楷体" panose="02010609060101010101" pitchFamily="49" charset="-122"/>
                <a:ea typeface="楷体" panose="02010609060101010101" pitchFamily="49" charset="-122"/>
              </a:rPr>
              <a:t>：</a:t>
            </a:r>
            <a:endParaRPr kumimoji="1" lang="zh-CN" altLang="en-US" sz="2800" b="1">
              <a:latin typeface="楷体" panose="02010609060101010101" pitchFamily="49" charset="-122"/>
              <a:ea typeface="楷体" panose="02010609060101010101" pitchFamily="49" charset="-122"/>
            </a:endParaRPr>
          </a:p>
          <a:p>
            <a:pPr marL="342900" indent="-342900" algn="just">
              <a:spcBef>
                <a:spcPct val="20000"/>
              </a:spcBef>
            </a:pPr>
            <a:endParaRPr kumimoji="1" lang="zh-CN" altLang="en-US" sz="2800" b="1">
              <a:latin typeface="楷体" panose="02010609060101010101" pitchFamily="49" charset="-122"/>
              <a:ea typeface="楷体" panose="02010609060101010101" pitchFamily="49" charset="-122"/>
            </a:endParaRPr>
          </a:p>
          <a:p>
            <a:pPr marL="342900" indent="-342900"/>
            <a:r>
              <a:rPr kumimoji="1" lang="zh-CN" altLang="en-US" sz="2800" b="1">
                <a:latin typeface="黑体" panose="02010609060101010101" pitchFamily="49" charset="-122"/>
                <a:ea typeface="黑体" panose="02010609060101010101" pitchFamily="49" charset="-122"/>
              </a:rPr>
              <a:t>     </a:t>
            </a:r>
            <a:r>
              <a:rPr kumimoji="1" lang="en-US" altLang="zh-CN" sz="2400">
                <a:latin typeface="楷体" panose="02010609060101010101" pitchFamily="49" charset="-122"/>
                <a:ea typeface="楷体" panose="02010609060101010101" pitchFamily="49" charset="-122"/>
              </a:rPr>
              <a:t>1.</a:t>
            </a:r>
            <a:r>
              <a:rPr kumimoji="1" lang="zh-CN" altLang="en-US" sz="2400">
                <a:latin typeface="楷体" panose="02010609060101010101" pitchFamily="49" charset="-122"/>
                <a:ea typeface="楷体" panose="02010609060101010101" pitchFamily="49" charset="-122"/>
              </a:rPr>
              <a:t>减少或消除人为的审计误差，以</a:t>
            </a:r>
            <a:r>
              <a:rPr kumimoji="1" lang="zh-CN" altLang="en-US" sz="2400" i="1">
                <a:latin typeface="楷体" panose="02010609060101010101" pitchFamily="49" charset="-122"/>
                <a:ea typeface="楷体" panose="02010609060101010101" pitchFamily="49" charset="-122"/>
              </a:rPr>
              <a:t>降低审计风险，提高审计质量</a:t>
            </a:r>
            <a:r>
              <a:rPr kumimoji="1" lang="zh-CN" altLang="en-US" sz="2400">
                <a:latin typeface="楷体" panose="02010609060101010101" pitchFamily="49" charset="-122"/>
                <a:ea typeface="楷体" panose="02010609060101010101" pitchFamily="49" charset="-122"/>
              </a:rPr>
              <a:t>。</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2.</a:t>
            </a:r>
            <a:r>
              <a:rPr kumimoji="1" lang="zh-CN" altLang="en-US" sz="2400">
                <a:latin typeface="楷体" panose="02010609060101010101" pitchFamily="49" charset="-122"/>
                <a:ea typeface="楷体" panose="02010609060101010101" pitchFamily="49" charset="-122"/>
              </a:rPr>
              <a:t>及时发现和解决问题，保证审计计划顺利执行，并能够不断地协调审计进度、节约审计时间、提高审计效率。</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3.</a:t>
            </a:r>
            <a:r>
              <a:rPr kumimoji="1" lang="zh-CN" altLang="en-US" sz="2400">
                <a:latin typeface="楷体" panose="02010609060101010101" pitchFamily="49" charset="-122"/>
                <a:ea typeface="楷体" panose="02010609060101010101" pitchFamily="49" charset="-122"/>
              </a:rPr>
              <a:t>便于上级对</a:t>
            </a:r>
            <a:r>
              <a:rPr kumimoji="1" lang="en-US" altLang="zh-CN" sz="2400">
                <a:latin typeface="楷体" panose="02010609060101010101" pitchFamily="49" charset="-122"/>
                <a:ea typeface="楷体" panose="02010609060101010101" pitchFamily="49" charset="-122"/>
              </a:rPr>
              <a:t>CPA</a:t>
            </a:r>
            <a:r>
              <a:rPr kumimoji="1" lang="zh-CN" altLang="en-US" sz="2400">
                <a:latin typeface="楷体" panose="02010609060101010101" pitchFamily="49" charset="-122"/>
                <a:ea typeface="楷体" panose="02010609060101010101" pitchFamily="49" charset="-122"/>
              </a:rPr>
              <a:t>进行审计质量监控和工作业绩考评。</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89091"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909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9094"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四、审计工作底稿的编制和复核</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89095"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9101"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审计工作底稿复核的要点：</a:t>
            </a:r>
            <a:endParaRPr kumimoji="1" lang="zh-CN" altLang="en-US" sz="2800" b="1">
              <a:latin typeface="楷体" panose="02010609060101010101" pitchFamily="49" charset="-122"/>
              <a:ea typeface="楷体" panose="02010609060101010101" pitchFamily="49" charset="-122"/>
            </a:endParaRPr>
          </a:p>
          <a:p>
            <a:pPr marL="342900" indent="-342900" algn="just">
              <a:spcBef>
                <a:spcPct val="20000"/>
              </a:spcBef>
            </a:pPr>
            <a:endParaRPr kumimoji="1" lang="zh-CN" altLang="en-US" sz="2800" b="1">
              <a:latin typeface="楷体" panose="02010609060101010101" pitchFamily="49" charset="-122"/>
              <a:ea typeface="楷体" panose="02010609060101010101" pitchFamily="49" charset="-122"/>
            </a:endParaRPr>
          </a:p>
          <a:p>
            <a:pPr marL="342900" indent="-342900"/>
            <a:r>
              <a:rPr kumimoji="1" lang="zh-CN" altLang="en-US" sz="2800" b="1">
                <a:latin typeface="黑体" panose="02010609060101010101" pitchFamily="49" charset="-122"/>
                <a:ea typeface="黑体" panose="02010609060101010101" pitchFamily="49" charset="-122"/>
              </a:rPr>
              <a:t>     </a:t>
            </a:r>
            <a:r>
              <a:rPr kumimoji="1" lang="en-US" altLang="zh-CN" sz="2400">
                <a:latin typeface="楷体" panose="02010609060101010101" pitchFamily="49" charset="-122"/>
                <a:ea typeface="楷体" panose="02010609060101010101" pitchFamily="49" charset="-122"/>
              </a:rPr>
              <a:t>（1）所引用的有关资料是否翔实可靠。</a:t>
            </a:r>
            <a:endParaRPr kumimoji="1" lang="en-US" altLang="zh-CN"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（2）所获取的审计证据是否充分适当。</a:t>
            </a:r>
            <a:endParaRPr kumimoji="1" lang="en-US" altLang="zh-CN"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（3）审计判断是否有理有据。</a:t>
            </a:r>
            <a:endParaRPr kumimoji="1" lang="en-US" altLang="zh-CN"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（4）审计结论是否恰当。</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9113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114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1142"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四、审计工作底稿的编制和复核</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91143"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1149"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审计工作底稿复核的基本要求：</a:t>
            </a:r>
            <a:endParaRPr kumimoji="1" lang="zh-CN" altLang="en-US" sz="2800" b="1">
              <a:latin typeface="楷体" panose="02010609060101010101" pitchFamily="49" charset="-122"/>
              <a:ea typeface="楷体" panose="02010609060101010101" pitchFamily="49" charset="-122"/>
            </a:endParaRPr>
          </a:p>
          <a:p>
            <a:pPr marL="342900" indent="-342900" algn="just">
              <a:spcBef>
                <a:spcPct val="20000"/>
              </a:spcBef>
            </a:pPr>
            <a:endParaRPr kumimoji="1" lang="zh-CN" altLang="en-US" sz="2800" b="1">
              <a:latin typeface="楷体" panose="02010609060101010101" pitchFamily="49" charset="-122"/>
              <a:ea typeface="楷体" panose="02010609060101010101" pitchFamily="49" charset="-122"/>
            </a:endParaRPr>
          </a:p>
          <a:p>
            <a:pPr marL="342900" indent="-342900"/>
            <a:endParaRPr kumimoji="1" lang="en-US" altLang="zh-CN"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a:t>
            </a:r>
            <a:r>
              <a:rPr kumimoji="1" lang="zh-CN" altLang="en-US" sz="2400">
                <a:latin typeface="楷体" panose="02010609060101010101" pitchFamily="49" charset="-122"/>
                <a:ea typeface="楷体" panose="02010609060101010101" pitchFamily="49" charset="-122"/>
              </a:rPr>
              <a:t>（</a:t>
            </a:r>
            <a:r>
              <a:rPr kumimoji="1" lang="en-US" altLang="zh-CN" sz="2400">
                <a:latin typeface="楷体" panose="02010609060101010101" pitchFamily="49" charset="-122"/>
                <a:ea typeface="楷体" panose="02010609060101010101" pitchFamily="49" charset="-122"/>
              </a:rPr>
              <a:t>1</a:t>
            </a:r>
            <a:r>
              <a:rPr kumimoji="1" lang="zh-CN" altLang="en-US" sz="2400">
                <a:latin typeface="楷体" panose="02010609060101010101" pitchFamily="49" charset="-122"/>
                <a:ea typeface="楷体" panose="02010609060101010101" pitchFamily="49" charset="-122"/>
              </a:rPr>
              <a:t>）做好复核记录（复核记录是审计工作底稿的要素之一）。</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2</a:t>
            </a:r>
            <a:r>
              <a:rPr kumimoji="1" lang="zh-CN" altLang="en-US" sz="2400">
                <a:latin typeface="楷体" panose="02010609060101010101" pitchFamily="49" charset="-122"/>
                <a:ea typeface="楷体" panose="02010609060101010101" pitchFamily="49" charset="-122"/>
              </a:rPr>
              <a:t>）复核人签署（姓名、复核日期）。</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3</a:t>
            </a:r>
            <a:r>
              <a:rPr kumimoji="1" lang="zh-CN" altLang="en-US" sz="2400">
                <a:latin typeface="楷体" panose="02010609060101010101" pitchFamily="49" charset="-122"/>
                <a:ea typeface="楷体" panose="02010609060101010101" pitchFamily="49" charset="-122"/>
              </a:rPr>
              <a:t>）书面表示复核意见。</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4</a:t>
            </a:r>
            <a:r>
              <a:rPr kumimoji="1" lang="zh-CN" altLang="en-US" sz="2400">
                <a:latin typeface="楷体" panose="02010609060101010101" pitchFamily="49" charset="-122"/>
                <a:ea typeface="楷体" panose="02010609060101010101" pitchFamily="49" charset="-122"/>
              </a:rPr>
              <a:t>）督促工作底稿编制人及时修改、完善审计工作底稿。</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组合 5"/>
          <p:cNvGrpSpPr/>
          <p:nvPr/>
        </p:nvGrpSpPr>
        <p:grpSpPr bwMode="auto">
          <a:xfrm>
            <a:off x="1284288" y="1628775"/>
            <a:ext cx="4552950" cy="914400"/>
            <a:chOff x="2022" y="2564"/>
            <a:chExt cx="7170" cy="1440"/>
          </a:xfrm>
        </p:grpSpPr>
        <p:grpSp>
          <p:nvGrpSpPr>
            <p:cNvPr id="20492" name="组合 4"/>
            <p:cNvGrpSpPr/>
            <p:nvPr/>
          </p:nvGrpSpPr>
          <p:grpSpPr bwMode="auto">
            <a:xfrm>
              <a:off x="2022" y="2564"/>
              <a:ext cx="1440" cy="1440"/>
              <a:chOff x="2022" y="2564"/>
              <a:chExt cx="1440" cy="1440"/>
            </a:xfrm>
          </p:grpSpPr>
          <p:sp>
            <p:nvSpPr>
              <p:cNvPr id="117" name="椭圆 116"/>
              <p:cNvSpPr/>
              <p:nvPr/>
            </p:nvSpPr>
            <p:spPr>
              <a:xfrm>
                <a:off x="2022" y="2564"/>
                <a:ext cx="1440" cy="1440"/>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0503" name="TextBox 117"/>
              <p:cNvSpPr txBox="1">
                <a:spLocks noChangeArrowheads="1"/>
              </p:cNvSpPr>
              <p:nvPr/>
            </p:nvSpPr>
            <p:spPr bwMode="auto">
              <a:xfrm>
                <a:off x="2363" y="2825"/>
                <a:ext cx="759" cy="919"/>
              </a:xfrm>
              <a:prstGeom prst="rect">
                <a:avLst/>
              </a:prstGeom>
              <a:noFill/>
              <a:ln w="9525">
                <a:noFill/>
                <a:miter lim="800000"/>
              </a:ln>
            </p:spPr>
            <p:txBody>
              <a:bodyPr>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rPr>
                  <a:t>案</a:t>
                </a:r>
                <a:endParaRPr lang="zh-CN" altLang="en-US" sz="3200">
                  <a:solidFill>
                    <a:schemeClr val="bg1"/>
                  </a:solidFill>
                  <a:latin typeface="微软雅黑" panose="020B0503020204020204" pitchFamily="34" charset="-122"/>
                  <a:ea typeface="微软雅黑" panose="020B0503020204020204" pitchFamily="34" charset="-122"/>
                </a:endParaRPr>
              </a:p>
            </p:txBody>
          </p:sp>
        </p:grpSp>
        <p:grpSp>
          <p:nvGrpSpPr>
            <p:cNvPr id="20493" name="组合 3"/>
            <p:cNvGrpSpPr/>
            <p:nvPr/>
          </p:nvGrpSpPr>
          <p:grpSpPr bwMode="auto">
            <a:xfrm>
              <a:off x="3932" y="2564"/>
              <a:ext cx="1440" cy="1440"/>
              <a:chOff x="3885" y="2564"/>
              <a:chExt cx="1440" cy="1440"/>
            </a:xfrm>
          </p:grpSpPr>
          <p:sp>
            <p:nvSpPr>
              <p:cNvPr id="119" name="椭圆 118"/>
              <p:cNvSpPr/>
              <p:nvPr/>
            </p:nvSpPr>
            <p:spPr>
              <a:xfrm>
                <a:off x="3885" y="2564"/>
                <a:ext cx="1440" cy="1440"/>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0501" name="TextBox 119"/>
              <p:cNvSpPr txBox="1">
                <a:spLocks noChangeArrowheads="1"/>
              </p:cNvSpPr>
              <p:nvPr/>
            </p:nvSpPr>
            <p:spPr bwMode="auto">
              <a:xfrm>
                <a:off x="4226" y="2825"/>
                <a:ext cx="759" cy="919"/>
              </a:xfrm>
              <a:prstGeom prst="rect">
                <a:avLst/>
              </a:prstGeom>
              <a:noFill/>
              <a:ln w="9525">
                <a:noFill/>
                <a:miter lim="800000"/>
              </a:ln>
            </p:spPr>
            <p:txBody>
              <a:bodyPr>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rPr>
                  <a:t>例</a:t>
                </a:r>
                <a:endParaRPr lang="zh-CN" altLang="en-US" sz="3200">
                  <a:solidFill>
                    <a:schemeClr val="bg1"/>
                  </a:solidFill>
                  <a:latin typeface="微软雅黑" panose="020B0503020204020204" pitchFamily="34" charset="-122"/>
                  <a:ea typeface="微软雅黑" panose="020B0503020204020204" pitchFamily="34" charset="-122"/>
                </a:endParaRPr>
              </a:p>
            </p:txBody>
          </p:sp>
        </p:grpSp>
        <p:grpSp>
          <p:nvGrpSpPr>
            <p:cNvPr id="20494" name="组合 2"/>
            <p:cNvGrpSpPr/>
            <p:nvPr/>
          </p:nvGrpSpPr>
          <p:grpSpPr bwMode="auto">
            <a:xfrm>
              <a:off x="5842" y="2564"/>
              <a:ext cx="1440" cy="1440"/>
              <a:chOff x="5819" y="2564"/>
              <a:chExt cx="1440" cy="1440"/>
            </a:xfrm>
          </p:grpSpPr>
          <p:sp>
            <p:nvSpPr>
              <p:cNvPr id="121" name="椭圆 120"/>
              <p:cNvSpPr/>
              <p:nvPr/>
            </p:nvSpPr>
            <p:spPr>
              <a:xfrm>
                <a:off x="5819" y="2564"/>
                <a:ext cx="1440" cy="1440"/>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0499" name="TextBox 121"/>
              <p:cNvSpPr txBox="1">
                <a:spLocks noChangeArrowheads="1"/>
              </p:cNvSpPr>
              <p:nvPr/>
            </p:nvSpPr>
            <p:spPr bwMode="auto">
              <a:xfrm>
                <a:off x="6160" y="2825"/>
                <a:ext cx="759" cy="919"/>
              </a:xfrm>
              <a:prstGeom prst="rect">
                <a:avLst/>
              </a:prstGeom>
              <a:noFill/>
              <a:ln w="9525">
                <a:noFill/>
                <a:miter lim="800000"/>
              </a:ln>
            </p:spPr>
            <p:txBody>
              <a:bodyPr>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rPr>
                  <a:t>导</a:t>
                </a:r>
                <a:endParaRPr lang="zh-CN" altLang="en-US" sz="3200">
                  <a:solidFill>
                    <a:schemeClr val="bg1"/>
                  </a:solidFill>
                  <a:latin typeface="微软雅黑" panose="020B0503020204020204" pitchFamily="34" charset="-122"/>
                  <a:ea typeface="微软雅黑" panose="020B0503020204020204" pitchFamily="34" charset="-122"/>
                </a:endParaRPr>
              </a:p>
            </p:txBody>
          </p:sp>
        </p:grpSp>
        <p:grpSp>
          <p:nvGrpSpPr>
            <p:cNvPr id="20495" name="组合 1"/>
            <p:cNvGrpSpPr/>
            <p:nvPr/>
          </p:nvGrpSpPr>
          <p:grpSpPr bwMode="auto">
            <a:xfrm>
              <a:off x="7752" y="2564"/>
              <a:ext cx="1440" cy="1440"/>
              <a:chOff x="7752" y="2564"/>
              <a:chExt cx="1440" cy="1440"/>
            </a:xfrm>
          </p:grpSpPr>
          <p:sp>
            <p:nvSpPr>
              <p:cNvPr id="123" name="椭圆 122"/>
              <p:cNvSpPr/>
              <p:nvPr/>
            </p:nvSpPr>
            <p:spPr>
              <a:xfrm>
                <a:off x="7752" y="2564"/>
                <a:ext cx="1440" cy="1440"/>
              </a:xfrm>
              <a:prstGeom prst="ellipse">
                <a:avLst/>
              </a:prstGeom>
              <a:gradFill flip="none" rotWithShape="1">
                <a:gsLst>
                  <a:gs pos="0">
                    <a:srgbClr val="F79646"/>
                  </a:gs>
                  <a:gs pos="100000">
                    <a:srgbClr val="F79646"/>
                  </a:gs>
                </a:gsLst>
                <a:lin ang="7200000" scaled="0"/>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0497" name="TextBox 123"/>
              <p:cNvSpPr txBox="1">
                <a:spLocks noChangeArrowheads="1"/>
              </p:cNvSpPr>
              <p:nvPr/>
            </p:nvSpPr>
            <p:spPr bwMode="auto">
              <a:xfrm>
                <a:off x="8093" y="2825"/>
                <a:ext cx="759" cy="919"/>
              </a:xfrm>
              <a:prstGeom prst="rect">
                <a:avLst/>
              </a:prstGeom>
              <a:noFill/>
              <a:ln w="9525">
                <a:noFill/>
                <a:miter lim="800000"/>
              </a:ln>
            </p:spPr>
            <p:txBody>
              <a:bodyPr>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rPr>
                  <a:t>入</a:t>
                </a:r>
                <a:endParaRPr lang="zh-CN" altLang="en-US" sz="3200">
                  <a:solidFill>
                    <a:schemeClr val="bg1"/>
                  </a:solidFill>
                  <a:latin typeface="微软雅黑" panose="020B0503020204020204" pitchFamily="34" charset="-122"/>
                  <a:ea typeface="微软雅黑" panose="020B0503020204020204" pitchFamily="34" charset="-122"/>
                </a:endParaRPr>
              </a:p>
            </p:txBody>
          </p:sp>
        </p:grpSp>
      </p:grpSp>
      <p:sp>
        <p:nvSpPr>
          <p:cNvPr id="128" name="Freeform 12"/>
          <p:cNvSpPr/>
          <p:nvPr/>
        </p:nvSpPr>
        <p:spPr bwMode="auto">
          <a:xfrm>
            <a:off x="1309688" y="3171825"/>
            <a:ext cx="360362" cy="36036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pPr fontAlgn="auto">
              <a:spcBef>
                <a:spcPts val="0"/>
              </a:spcBef>
              <a:spcAft>
                <a:spcPts val="0"/>
              </a:spcAft>
              <a:defRPr/>
            </a:pPr>
            <a:endParaRPr lang="zh-CN" altLang="en-US">
              <a:solidFill>
                <a:schemeClr val="tx1">
                  <a:lumMod val="50000"/>
                  <a:lumOff val="50000"/>
                </a:schemeClr>
              </a:solidFill>
              <a:latin typeface="+mn-lt"/>
              <a:ea typeface="+mn-ea"/>
            </a:endParaRPr>
          </a:p>
        </p:txBody>
      </p:sp>
      <p:sp>
        <p:nvSpPr>
          <p:cNvPr id="129" name="Freeform 12"/>
          <p:cNvSpPr/>
          <p:nvPr/>
        </p:nvSpPr>
        <p:spPr bwMode="auto">
          <a:xfrm flipH="1" flipV="1">
            <a:off x="9966325" y="5362575"/>
            <a:ext cx="360363" cy="36036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pPr fontAlgn="auto">
              <a:spcBef>
                <a:spcPts val="0"/>
              </a:spcBef>
              <a:spcAft>
                <a:spcPts val="0"/>
              </a:spcAft>
              <a:defRPr/>
            </a:pPr>
            <a:endParaRPr lang="zh-CN" altLang="en-US">
              <a:solidFill>
                <a:schemeClr val="tx1">
                  <a:lumMod val="50000"/>
                  <a:lumOff val="50000"/>
                </a:schemeClr>
              </a:solidFill>
              <a:latin typeface="+mn-lt"/>
              <a:ea typeface="+mn-ea"/>
            </a:endParaRPr>
          </a:p>
        </p:txBody>
      </p:sp>
      <p:sp>
        <p:nvSpPr>
          <p:cNvPr id="7" name="矩形 6"/>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Shape 54"/>
          <p:cNvSpPr txBox="1"/>
          <p:nvPr/>
        </p:nvSpPr>
        <p:spPr>
          <a:xfrm>
            <a:off x="790575" y="188913"/>
            <a:ext cx="3671888" cy="37623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zh-CN" altLang="en-GB" sz="2000">
              <a:solidFill>
                <a:srgbClr val="F79646"/>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PA_矩形 9"/>
          <p:cNvSpPr/>
          <p:nvPr>
            <p:custDataLst>
              <p:tags r:id="rId1"/>
            </p:custDataLst>
          </p:nvPr>
        </p:nvSpPr>
        <p:spPr>
          <a:xfrm>
            <a:off x="1222374" y="2515318"/>
            <a:ext cx="7697165" cy="3243338"/>
          </a:xfrm>
          <a:prstGeom prst="frame">
            <a:avLst>
              <a:gd name="adj1" fmla="val 1742"/>
            </a:avLst>
          </a:prstGeom>
          <a:solidFill>
            <a:srgbClr val="178695"/>
          </a:solidFill>
          <a:ln w="38100">
            <a:gradFill flip="none" rotWithShape="1">
              <a:gsLst>
                <a:gs pos="0">
                  <a:srgbClr val="CFCFCF"/>
                </a:gs>
                <a:gs pos="100000">
                  <a:schemeClr val="bg1"/>
                </a:gs>
              </a:gsLst>
              <a:lin ang="2700000" scaled="1"/>
              <a:tileRect/>
            </a:gra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p>
            <a:pPr indent="539750" defTabSz="685800" fontAlgn="auto">
              <a:lnSpc>
                <a:spcPct val="140000"/>
              </a:lnSpc>
              <a:spcBef>
                <a:spcPts val="0"/>
              </a:spcBef>
              <a:spcAft>
                <a:spcPts val="0"/>
              </a:spcAft>
              <a:defRPr/>
            </a:pPr>
            <a:endParaRPr lang="en-US" altLang="zh-CN" sz="4000" dirty="0">
              <a:solidFill>
                <a:srgbClr val="FF0000"/>
              </a:solidFill>
              <a:latin typeface="隶书" panose="02010509060101010101" pitchFamily="49" charset="-122"/>
              <a:ea typeface="隶书" panose="02010509060101010101" pitchFamily="49" charset="-122"/>
            </a:endParaRPr>
          </a:p>
          <a:p>
            <a:pPr indent="539750" defTabSz="685800" fontAlgn="auto">
              <a:lnSpc>
                <a:spcPct val="140000"/>
              </a:lnSpc>
              <a:spcBef>
                <a:spcPts val="0"/>
              </a:spcBef>
              <a:spcAft>
                <a:spcPts val="0"/>
              </a:spcAft>
              <a:defRPr/>
            </a:pPr>
            <a:r>
              <a:rPr lang="en-US" altLang="zh-CN" sz="4000" dirty="0">
                <a:solidFill>
                  <a:srgbClr val="FF0000"/>
                </a:solidFill>
                <a:latin typeface="隶书" panose="02010509060101010101" pitchFamily="49" charset="-122"/>
                <a:ea typeface="隶书" panose="02010509060101010101" pitchFamily="49" charset="-122"/>
              </a:rPr>
              <a:t>“</a:t>
            </a:r>
            <a:r>
              <a:rPr lang="zh-CN" altLang="en-US" sz="4000" dirty="0">
                <a:solidFill>
                  <a:srgbClr val="FF0000"/>
                </a:solidFill>
                <a:latin typeface="隶书" panose="02010509060101010101" pitchFamily="49" charset="-122"/>
                <a:ea typeface="隶书" panose="02010509060101010101" pitchFamily="49" charset="-122"/>
              </a:rPr>
              <a:t>琼民源</a:t>
            </a:r>
            <a:r>
              <a:rPr lang="en-US" altLang="zh-CN" sz="4000" dirty="0">
                <a:solidFill>
                  <a:srgbClr val="FF0000"/>
                </a:solidFill>
                <a:latin typeface="隶书" panose="02010509060101010101" pitchFamily="49" charset="-122"/>
                <a:ea typeface="隶书" panose="02010509060101010101" pitchFamily="49" charset="-122"/>
              </a:rPr>
              <a:t>”</a:t>
            </a:r>
            <a:r>
              <a:rPr lang="zh-CN" altLang="en-US" sz="4000" dirty="0">
                <a:solidFill>
                  <a:srgbClr val="FF0000"/>
                </a:solidFill>
                <a:latin typeface="隶书" panose="02010509060101010101" pitchFamily="49" charset="-122"/>
                <a:ea typeface="隶书" panose="02010509060101010101" pitchFamily="49" charset="-122"/>
              </a:rPr>
              <a:t>经典案例分析</a:t>
            </a:r>
            <a:br>
              <a:rPr lang="en-US" altLang="zh-CN" sz="3600" dirty="0">
                <a:solidFill>
                  <a:srgbClr val="FF0000"/>
                </a:solidFill>
                <a:latin typeface="隶书" panose="02010509060101010101" pitchFamily="49" charset="-122"/>
                <a:ea typeface="隶书" panose="02010509060101010101" pitchFamily="49" charset="-122"/>
              </a:rPr>
            </a:br>
            <a:endParaRPr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3.56836E-6 -3.7037E-7 L 0.36686 0.15278 " pathEditMode="relative" rAng="0" ptsTypes="AA">
                                      <p:cBhvr>
                                        <p:cTn id="8" dur="500" spd="-99900" fill="hold"/>
                                        <p:tgtEl>
                                          <p:spTgt spid="128"/>
                                        </p:tgtEl>
                                        <p:attrNameLst>
                                          <p:attrName>ppt_x</p:attrName>
                                          <p:attrName>ppt_y</p:attrName>
                                        </p:attrNameLst>
                                      </p:cBhvr>
                                      <p:rCtr x="18343" y="7639"/>
                                    </p:animMotion>
                                  </p:childTnLst>
                                </p:cTn>
                              </p:par>
                              <p:par>
                                <p:cTn id="9" presetID="1" presetClass="entr" presetSubtype="0" fill="hold" nodeType="with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35" presetClass="path" presetSubtype="0" accel="50000" decel="50000" fill="hold" nodeType="withEffect">
                                  <p:stCondLst>
                                    <p:cond delay="0"/>
                                  </p:stCondLst>
                                  <p:childTnLst>
                                    <p:animMotion origin="layout" path="M 7.85742E-7 -3.33333E-6 L -0.39495 -0.11018 " pathEditMode="relative" rAng="0" ptsTypes="AA">
                                      <p:cBhvr>
                                        <p:cTn id="12" dur="500" spd="-99900" fill="hold"/>
                                        <p:tgtEl>
                                          <p:spTgt spid="129"/>
                                        </p:tgtEl>
                                        <p:attrNameLst>
                                          <p:attrName>ppt_x</p:attrName>
                                          <p:attrName>ppt_y</p:attrName>
                                        </p:attrNameLst>
                                      </p:cBhvr>
                                      <p:rCtr x="-19748" y="-5509"/>
                                    </p:animMotion>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p:bldP spid="11"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931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3189"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3190"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五、审计工作底稿的归档</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93191"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3197"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审计工作底稿归档的性质：</a:t>
            </a:r>
            <a:endParaRPr kumimoji="1" lang="zh-CN" altLang="en-US" sz="2800" b="1">
              <a:latin typeface="楷体" panose="02010609060101010101" pitchFamily="49" charset="-122"/>
              <a:ea typeface="楷体" panose="02010609060101010101" pitchFamily="49" charset="-122"/>
            </a:endParaRPr>
          </a:p>
          <a:p>
            <a:pPr marL="342900" indent="-342900" algn="just">
              <a:spcBef>
                <a:spcPct val="20000"/>
              </a:spcBef>
            </a:pPr>
            <a:r>
              <a:rPr kumimoji="1" lang="zh-CN" altLang="en-US" sz="2400">
                <a:latin typeface="楷体" panose="02010609060101010101" pitchFamily="49" charset="-122"/>
                <a:ea typeface="楷体" panose="02010609060101010101" pitchFamily="49" charset="-122"/>
              </a:rPr>
              <a:t>      如果在归档期间对审计工作底稿作出的变动属于事务性的，注册会计师可以作出变动：</a:t>
            </a:r>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(1)</a:t>
            </a:r>
            <a:r>
              <a:rPr kumimoji="1" lang="zh-CN" altLang="en-US" sz="2400">
                <a:latin typeface="楷体" panose="02010609060101010101" pitchFamily="49" charset="-122"/>
                <a:ea typeface="楷体" panose="02010609060101010101" pitchFamily="49" charset="-122"/>
              </a:rPr>
              <a:t>删除或废弃被取代的审计工作底稿；</a:t>
            </a:r>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(2)</a:t>
            </a:r>
            <a:r>
              <a:rPr kumimoji="1" lang="zh-CN" altLang="en-US" sz="2400">
                <a:latin typeface="楷体" panose="02010609060101010101" pitchFamily="49" charset="-122"/>
                <a:ea typeface="楷体" panose="02010609060101010101" pitchFamily="49" charset="-122"/>
              </a:rPr>
              <a:t>对审计工作底稿进行分类、整理和交叉索引；</a:t>
            </a:r>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(3)</a:t>
            </a:r>
            <a:r>
              <a:rPr kumimoji="1" lang="zh-CN" altLang="en-US" sz="2400">
                <a:latin typeface="楷体" panose="02010609060101010101" pitchFamily="49" charset="-122"/>
                <a:ea typeface="楷体" panose="02010609060101010101" pitchFamily="49" charset="-122"/>
              </a:rPr>
              <a:t>对审计档案归整工作的完成核对表签字认可；</a:t>
            </a:r>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(4)</a:t>
            </a:r>
            <a:r>
              <a:rPr kumimoji="1" lang="zh-CN" altLang="en-US" sz="2400">
                <a:latin typeface="楷体" panose="02010609060101010101" pitchFamily="49" charset="-122"/>
                <a:ea typeface="楷体" panose="02010609060101010101" pitchFamily="49" charset="-122"/>
              </a:rPr>
              <a:t>记录在审计报告日前获取的、与审计项目组相关成员进行   讨论并取得一致意见的审计证据。</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95235"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523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5238"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五、审计工作底稿的归档</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95239"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5246" name="Rectangle 3"/>
          <p:cNvSpPr>
            <a:spLocks noChangeArrowheads="1"/>
          </p:cNvSpPr>
          <p:nvPr/>
        </p:nvSpPr>
        <p:spPr bwMode="auto">
          <a:xfrm>
            <a:off x="838200" y="1268413"/>
            <a:ext cx="9866313" cy="5329237"/>
          </a:xfrm>
          <a:prstGeom prst="rect">
            <a:avLst/>
          </a:prstGeom>
          <a:solidFill>
            <a:schemeClr val="bg1"/>
          </a:solidFill>
          <a:ln w="9525">
            <a:noFill/>
            <a:miter lim="800000"/>
          </a:ln>
        </p:spPr>
        <p:txBody>
          <a:bodyPr/>
          <a:lstStyle/>
          <a:p>
            <a:pPr marL="342900" indent="-342900" eaLnBrk="0" hangingPunct="0">
              <a:spcBef>
                <a:spcPct val="20000"/>
              </a:spcBef>
              <a:buFont typeface="Arial" panose="020B0604020202020204" pitchFamily="34" charset="0"/>
              <a:buChar char="•"/>
            </a:pPr>
            <a:r>
              <a:rPr lang="zh-CN" altLang="en-US" sz="3200">
                <a:solidFill>
                  <a:schemeClr val="accent2"/>
                </a:solidFill>
                <a:latin typeface="Calibri" panose="020F0502020204030204" pitchFamily="34" charset="0"/>
                <a:ea typeface="隶书" panose="02010509060101010101" pitchFamily="49" charset="-122"/>
              </a:rPr>
              <a:t>审计档案的分类</a:t>
            </a:r>
            <a:br>
              <a:rPr lang="zh-CN" altLang="en-US" sz="3200">
                <a:solidFill>
                  <a:schemeClr val="accent2"/>
                </a:solidFill>
                <a:latin typeface="Calibri" panose="020F0502020204030204" pitchFamily="34" charset="0"/>
                <a:ea typeface="隶书" panose="02010509060101010101" pitchFamily="49" charset="-122"/>
              </a:rPr>
            </a:br>
            <a:endParaRPr lang="zh-CN" altLang="en-US" sz="3200">
              <a:solidFill>
                <a:schemeClr val="accent2"/>
              </a:solidFill>
              <a:latin typeface="Calibri" panose="020F0502020204030204" pitchFamily="34" charset="0"/>
              <a:ea typeface="隶书" panose="02010509060101010101" pitchFamily="49" charset="-122"/>
            </a:endParaRPr>
          </a:p>
        </p:txBody>
      </p:sp>
      <p:pic>
        <p:nvPicPr>
          <p:cNvPr id="95247" name="Picture 4" descr="06"/>
          <p:cNvPicPr>
            <a:picLocks noChangeAspect="1" noChangeArrowheads="1"/>
          </p:cNvPicPr>
          <p:nvPr/>
        </p:nvPicPr>
        <p:blipFill>
          <a:blip r:embed="rId1"/>
          <a:srcRect/>
          <a:stretch>
            <a:fillRect/>
          </a:stretch>
        </p:blipFill>
        <p:spPr bwMode="auto">
          <a:xfrm>
            <a:off x="1054100" y="1989138"/>
            <a:ext cx="8229600" cy="4495800"/>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9728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728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7286"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五、审计工作底稿的归档</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97287"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293" name="Rectangle 10"/>
          <p:cNvSpPr>
            <a:spLocks noRot="1" noChangeArrowheads="1"/>
          </p:cNvSpPr>
          <p:nvPr/>
        </p:nvSpPr>
        <p:spPr bwMode="auto">
          <a:xfrm>
            <a:off x="1414463" y="1628775"/>
            <a:ext cx="9217025"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审计工作底稿归档的期限：</a:t>
            </a:r>
            <a:endParaRPr kumimoji="1" lang="zh-CN" altLang="en-US" sz="2800" b="1">
              <a:latin typeface="楷体" panose="02010609060101010101" pitchFamily="49" charset="-122"/>
              <a:ea typeface="楷体" panose="02010609060101010101" pitchFamily="49" charset="-122"/>
            </a:endParaRPr>
          </a:p>
          <a:p>
            <a:pPr marL="342900" indent="-342900"/>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1.</a:t>
            </a:r>
            <a:r>
              <a:rPr kumimoji="1" lang="zh-CN" altLang="en-US" sz="2400">
                <a:latin typeface="楷体" panose="02010609060101010101" pitchFamily="49" charset="-122"/>
                <a:ea typeface="楷体" panose="02010609060101010101" pitchFamily="49" charset="-122"/>
              </a:rPr>
              <a:t>审计工作底稿的归档期限为审计报告日后</a:t>
            </a:r>
            <a:r>
              <a:rPr kumimoji="1" lang="en-US" altLang="zh-CN" sz="2400">
                <a:latin typeface="楷体" panose="02010609060101010101" pitchFamily="49" charset="-122"/>
                <a:ea typeface="楷体" panose="02010609060101010101" pitchFamily="49" charset="-122"/>
              </a:rPr>
              <a:t>60</a:t>
            </a:r>
            <a:r>
              <a:rPr kumimoji="1" lang="zh-CN" altLang="en-US" sz="2400">
                <a:latin typeface="楷体" panose="02010609060101010101" pitchFamily="49" charset="-122"/>
                <a:ea typeface="楷体" panose="02010609060101010101" pitchFamily="49" charset="-122"/>
              </a:rPr>
              <a:t>天内</a:t>
            </a:r>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2.</a:t>
            </a:r>
            <a:r>
              <a:rPr kumimoji="1" lang="zh-CN" altLang="en-US" sz="2400">
                <a:latin typeface="楷体" panose="02010609060101010101" pitchFamily="49" charset="-122"/>
                <a:ea typeface="楷体" panose="02010609060101010101" pitchFamily="49" charset="-122"/>
              </a:rPr>
              <a:t>如果注册会计师未能完成审计业务，审计工作底稿的归档期限为审计业务中止后的</a:t>
            </a:r>
            <a:r>
              <a:rPr kumimoji="1" lang="en-US" altLang="zh-CN" sz="2400">
                <a:latin typeface="楷体" panose="02010609060101010101" pitchFamily="49" charset="-122"/>
                <a:ea typeface="楷体" panose="02010609060101010101" pitchFamily="49" charset="-122"/>
              </a:rPr>
              <a:t>60</a:t>
            </a:r>
            <a:r>
              <a:rPr kumimoji="1" lang="zh-CN" altLang="en-US" sz="2400">
                <a:latin typeface="楷体" panose="02010609060101010101" pitchFamily="49" charset="-122"/>
                <a:ea typeface="楷体" panose="02010609060101010101" pitchFamily="49" charset="-122"/>
              </a:rPr>
              <a:t>天内。 </a:t>
            </a:r>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3.</a:t>
            </a:r>
            <a:r>
              <a:rPr kumimoji="1" lang="zh-CN" altLang="en-US" sz="2400">
                <a:latin typeface="楷体" panose="02010609060101010101" pitchFamily="49" charset="-122"/>
                <a:ea typeface="楷体" panose="02010609060101010101" pitchFamily="49" charset="-122"/>
              </a:rPr>
              <a:t>如果针对客户的同一财务信息执行不同的委托业务，出具两个或多个不同的报告，应分别归档。</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99331"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933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9334"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五、审计工作底稿的归档</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99335"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9341" name="Rectangle 10"/>
          <p:cNvSpPr>
            <a:spLocks noRot="1" noChangeArrowheads="1"/>
          </p:cNvSpPr>
          <p:nvPr/>
        </p:nvSpPr>
        <p:spPr bwMode="auto">
          <a:xfrm>
            <a:off x="838200" y="1628775"/>
            <a:ext cx="10369550"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审计工作底稿归档后的变动：</a:t>
            </a:r>
            <a:endParaRPr kumimoji="1" lang="zh-CN" altLang="en-US" sz="2800" b="1">
              <a:latin typeface="楷体" panose="02010609060101010101" pitchFamily="49" charset="-122"/>
              <a:ea typeface="楷体" panose="02010609060101010101" pitchFamily="49" charset="-122"/>
            </a:endParaRPr>
          </a:p>
          <a:p>
            <a:pPr marL="342900" indent="-342900"/>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zh-CN" altLang="en-US" sz="2400">
                <a:solidFill>
                  <a:srgbClr val="FF0000"/>
                </a:solidFill>
                <a:latin typeface="楷体" panose="02010609060101010101" pitchFamily="49" charset="-122"/>
                <a:ea typeface="楷体" panose="02010609060101010101" pitchFamily="49" charset="-122"/>
              </a:rPr>
              <a:t>（</a:t>
            </a:r>
            <a:r>
              <a:rPr kumimoji="1" lang="en-US" altLang="zh-CN" sz="2400">
                <a:solidFill>
                  <a:srgbClr val="FF0000"/>
                </a:solidFill>
                <a:latin typeface="楷体" panose="02010609060101010101" pitchFamily="49" charset="-122"/>
                <a:ea typeface="楷体" panose="02010609060101010101" pitchFamily="49" charset="-122"/>
              </a:rPr>
              <a:t>1</a:t>
            </a:r>
            <a:r>
              <a:rPr kumimoji="1" lang="zh-CN" altLang="en-US" sz="2400">
                <a:solidFill>
                  <a:srgbClr val="FF0000"/>
                </a:solidFill>
                <a:latin typeface="楷体" panose="02010609060101010101" pitchFamily="49" charset="-122"/>
                <a:ea typeface="楷体" panose="02010609060101010101" pitchFamily="49" charset="-122"/>
              </a:rPr>
              <a:t>）允许</a:t>
            </a:r>
            <a:r>
              <a:rPr kumimoji="1" lang="en-US" altLang="zh-CN" sz="2400">
                <a:solidFill>
                  <a:srgbClr val="FF0000"/>
                </a:solidFill>
                <a:latin typeface="楷体" panose="02010609060101010101" pitchFamily="49" charset="-122"/>
                <a:ea typeface="楷体" panose="02010609060101010101" pitchFamily="49" charset="-122"/>
              </a:rPr>
              <a:t>——</a:t>
            </a:r>
            <a:r>
              <a:rPr kumimoji="1" lang="zh-CN" altLang="en-US" sz="2400">
                <a:solidFill>
                  <a:srgbClr val="FF0000"/>
                </a:solidFill>
                <a:latin typeface="楷体" panose="02010609060101010101" pitchFamily="49" charset="-122"/>
                <a:ea typeface="楷体" panose="02010609060101010101" pitchFamily="49" charset="-122"/>
              </a:rPr>
              <a:t>修改或增加</a:t>
            </a:r>
            <a:r>
              <a:rPr kumimoji="1" lang="en-US" altLang="zh-CN" sz="2400">
                <a:solidFill>
                  <a:srgbClr val="FF0000"/>
                </a:solidFill>
                <a:latin typeface="楷体" panose="02010609060101010101" pitchFamily="49" charset="-122"/>
                <a:ea typeface="楷体" panose="02010609060101010101" pitchFamily="49" charset="-122"/>
              </a:rPr>
              <a:t>,</a:t>
            </a:r>
            <a:r>
              <a:rPr kumimoji="1" lang="zh-CN" altLang="en-US" sz="2400">
                <a:solidFill>
                  <a:srgbClr val="FF0000"/>
                </a:solidFill>
                <a:latin typeface="楷体" panose="02010609060101010101" pitchFamily="49" charset="-122"/>
                <a:ea typeface="楷体" panose="02010609060101010101" pitchFamily="49" charset="-122"/>
              </a:rPr>
              <a:t>修改或增加的记录要求</a:t>
            </a:r>
            <a:r>
              <a:rPr kumimoji="1" lang="en-US" altLang="zh-CN" sz="2400">
                <a:solidFill>
                  <a:srgbClr val="FF0000"/>
                </a:solidFill>
                <a:latin typeface="楷体" panose="02010609060101010101" pitchFamily="49" charset="-122"/>
                <a:ea typeface="楷体" panose="02010609060101010101" pitchFamily="49" charset="-122"/>
              </a:rPr>
              <a:t>:</a:t>
            </a:r>
            <a:endParaRPr kumimoji="1" lang="en-US" altLang="zh-CN" sz="2400">
              <a:solidFill>
                <a:srgbClr val="FF0000"/>
              </a:solidFill>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①修改或增加审计工作底稿的时间和人员，以及复核的时间和人员；</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②修改或增加审计工作底稿的具体理由；</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③修改或增加审计工作底稿对审计结论产生的影响。</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修改：在保持原工作底稿中所记录信息，即对原记录信息不予删除（包括涂改、覆盖等方式）的前提下，采用增加新信息的方式予以修改。 </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情形：原记录不够充分；审计报告日后发现例外</a:t>
            </a:r>
            <a:endParaRPr kumimoji="1" lang="zh-CN" altLang="en-US" sz="2400">
              <a:latin typeface="楷体" panose="02010609060101010101" pitchFamily="49" charset="-122"/>
              <a:ea typeface="楷体" panose="02010609060101010101" pitchFamily="49" charset="-122"/>
            </a:endParaRPr>
          </a:p>
          <a:p>
            <a:pPr marL="342900" indent="-342900"/>
            <a:endParaRPr kumimoji="1" lang="zh-CN" altLang="en-US" sz="2400">
              <a:latin typeface="楷体" panose="02010609060101010101" pitchFamily="49" charset="-122"/>
              <a:ea typeface="楷体" panose="02010609060101010101" pitchFamily="49" charset="-122"/>
            </a:endParaRPr>
          </a:p>
          <a:p>
            <a:pPr marL="342900" indent="-342900"/>
            <a:r>
              <a:rPr kumimoji="1" lang="en-US" altLang="zh-CN" sz="2400">
                <a:latin typeface="楷体" panose="02010609060101010101" pitchFamily="49" charset="-122"/>
                <a:ea typeface="楷体" panose="02010609060101010101" pitchFamily="49" charset="-122"/>
              </a:rPr>
              <a:t>    </a:t>
            </a:r>
            <a:r>
              <a:rPr kumimoji="1" lang="en-US" altLang="zh-CN" sz="2400">
                <a:solidFill>
                  <a:srgbClr val="FF0000"/>
                </a:solidFill>
                <a:latin typeface="楷体" panose="02010609060101010101" pitchFamily="49" charset="-122"/>
                <a:ea typeface="楷体" panose="02010609060101010101" pitchFamily="49" charset="-122"/>
              </a:rPr>
              <a:t>(2) </a:t>
            </a:r>
            <a:r>
              <a:rPr kumimoji="1" lang="zh-CN" altLang="en-US" sz="2400">
                <a:solidFill>
                  <a:srgbClr val="FF0000"/>
                </a:solidFill>
                <a:latin typeface="楷体" panose="02010609060101010101" pitchFamily="49" charset="-122"/>
                <a:ea typeface="楷体" panose="02010609060101010101" pitchFamily="49" charset="-122"/>
              </a:rPr>
              <a:t>不得</a:t>
            </a:r>
            <a:r>
              <a:rPr kumimoji="1" lang="en-US" altLang="zh-CN" sz="2400">
                <a:solidFill>
                  <a:srgbClr val="FF0000"/>
                </a:solidFill>
                <a:latin typeface="楷体" panose="02010609060101010101" pitchFamily="49" charset="-122"/>
                <a:ea typeface="楷体" panose="02010609060101010101" pitchFamily="49" charset="-122"/>
              </a:rPr>
              <a:t>——</a:t>
            </a:r>
            <a:r>
              <a:rPr kumimoji="1" lang="zh-CN" altLang="en-US" sz="2400">
                <a:solidFill>
                  <a:srgbClr val="FF0000"/>
                </a:solidFill>
                <a:latin typeface="楷体" panose="02010609060101010101" pitchFamily="49" charset="-122"/>
                <a:ea typeface="楷体" panose="02010609060101010101" pitchFamily="49" charset="-122"/>
              </a:rPr>
              <a:t>删除或废弃</a:t>
            </a:r>
            <a:r>
              <a:rPr kumimoji="1" lang="zh-CN" altLang="en-US" sz="2400">
                <a:latin typeface="楷体" panose="02010609060101010101" pitchFamily="49" charset="-122"/>
                <a:ea typeface="楷体" panose="02010609060101010101" pitchFamily="49" charset="-122"/>
              </a:rPr>
              <a:t>　</a:t>
            </a:r>
            <a:endParaRPr kumimoji="1" lang="en-US" altLang="zh-CN"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10137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0138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01382"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五、审计工作底稿的归档</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101383"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1389" name="Rectangle 10"/>
          <p:cNvSpPr>
            <a:spLocks noRot="1" noChangeArrowheads="1"/>
          </p:cNvSpPr>
          <p:nvPr/>
        </p:nvSpPr>
        <p:spPr bwMode="auto">
          <a:xfrm>
            <a:off x="838200" y="1628775"/>
            <a:ext cx="10369550" cy="4114800"/>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审计工作底稿的保存期限：</a:t>
            </a:r>
            <a:endParaRPr kumimoji="1" lang="zh-CN" altLang="en-US" sz="2800" b="1">
              <a:latin typeface="楷体" panose="02010609060101010101" pitchFamily="49" charset="-122"/>
              <a:ea typeface="楷体" panose="02010609060101010101" pitchFamily="49" charset="-122"/>
            </a:endParaRPr>
          </a:p>
          <a:p>
            <a:pPr marL="342900" indent="-342900"/>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会计师事务所应当自</a:t>
            </a:r>
            <a:r>
              <a:rPr kumimoji="1" lang="zh-CN" altLang="en-US" sz="2400">
                <a:solidFill>
                  <a:srgbClr val="9933FF"/>
                </a:solidFill>
                <a:latin typeface="楷体" panose="02010609060101010101" pitchFamily="49" charset="-122"/>
                <a:ea typeface="楷体" panose="02010609060101010101" pitchFamily="49" charset="-122"/>
              </a:rPr>
              <a:t>审计报告日</a:t>
            </a:r>
            <a:r>
              <a:rPr kumimoji="1" lang="zh-CN" altLang="en-US" sz="2400">
                <a:latin typeface="楷体" panose="02010609060101010101" pitchFamily="49" charset="-122"/>
                <a:ea typeface="楷体" panose="02010609060101010101" pitchFamily="49" charset="-122"/>
              </a:rPr>
              <a:t>起，对审计工作底稿至少保存</a:t>
            </a:r>
            <a:r>
              <a:rPr kumimoji="1" lang="zh-CN" altLang="en-US" sz="2400">
                <a:solidFill>
                  <a:srgbClr val="9933FF"/>
                </a:solidFill>
                <a:latin typeface="楷体" panose="02010609060101010101" pitchFamily="49" charset="-122"/>
                <a:ea typeface="楷体" panose="02010609060101010101" pitchFamily="49" charset="-122"/>
              </a:rPr>
              <a:t>十年</a:t>
            </a:r>
            <a:r>
              <a:rPr kumimoji="1" lang="zh-CN" altLang="en-US" sz="2400">
                <a:latin typeface="楷体" panose="02010609060101010101" pitchFamily="49" charset="-122"/>
                <a:ea typeface="楷体" panose="02010609060101010101" pitchFamily="49" charset="-122"/>
              </a:rPr>
              <a:t>。</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如果注册会计师未能成审计业务，会计师事务所应当自审计业务</a:t>
            </a:r>
            <a:r>
              <a:rPr kumimoji="1" lang="zh-CN" altLang="en-US" sz="2400">
                <a:solidFill>
                  <a:srgbClr val="9933FF"/>
                </a:solidFill>
                <a:latin typeface="楷体" panose="02010609060101010101" pitchFamily="49" charset="-122"/>
                <a:ea typeface="楷体" panose="02010609060101010101" pitchFamily="49" charset="-122"/>
              </a:rPr>
              <a:t>中止日</a:t>
            </a:r>
            <a:r>
              <a:rPr kumimoji="1" lang="zh-CN" altLang="en-US" sz="2400">
                <a:latin typeface="楷体" panose="02010609060101010101" pitchFamily="49" charset="-122"/>
                <a:ea typeface="楷体" panose="02010609060101010101" pitchFamily="49" charset="-122"/>
              </a:rPr>
              <a:t>起，对审计工作底稿至少保存十年。</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solidFill>
                  <a:srgbClr val="9933FF"/>
                </a:solidFill>
                <a:latin typeface="楷体" panose="02010609060101010101" pitchFamily="49" charset="-122"/>
                <a:ea typeface="楷体" panose="02010609060101010101" pitchFamily="49" charset="-122"/>
              </a:rPr>
              <a:t>    连续审计</a:t>
            </a:r>
            <a:r>
              <a:rPr kumimoji="1" lang="zh-CN" altLang="en-US" sz="2400">
                <a:latin typeface="楷体" panose="02010609060101010101" pitchFamily="49" charset="-122"/>
                <a:ea typeface="楷体" panose="02010609060101010101" pitchFamily="49" charset="-122"/>
              </a:rPr>
              <a:t>：当期归整的永久性档案虽包括以前年度获得的资料，但由于其作为本期档案的一部分，应视为当期取得并保存十年；这些资料在某一审计期间被替换，从替换的年度起保存十年。 </a:t>
            </a:r>
            <a:endParaRPr kumimoji="1" lang="zh-CN" altLang="en-US" sz="2400">
              <a:latin typeface="楷体" panose="02010609060101010101" pitchFamily="49" charset="-122"/>
              <a:ea typeface="楷体" panose="02010609060101010101" pitchFamily="49" charset="-122"/>
            </a:endParaRPr>
          </a:p>
          <a:p>
            <a:pPr marL="342900" indent="-342900">
              <a:lnSpc>
                <a:spcPct val="105000"/>
              </a:lnSpc>
              <a:spcBef>
                <a:spcPct val="20000"/>
              </a:spcBef>
              <a:spcAft>
                <a:spcPct val="20000"/>
              </a:spcAft>
              <a:buClr>
                <a:srgbClr val="9933FF"/>
              </a:buClr>
              <a:buFont typeface="Wingdings" panose="05000000000000000000" pitchFamily="2" charset="2"/>
              <a:buNone/>
            </a:pPr>
            <a:r>
              <a:rPr kumimoji="1" lang="zh-CN" altLang="en-US" sz="2400">
                <a:latin typeface="楷体" panose="02010609060101010101" pitchFamily="49" charset="-122"/>
                <a:ea typeface="楷体" panose="02010609060101010101" pitchFamily="49" charset="-122"/>
              </a:rPr>
              <a:t>　</a:t>
            </a:r>
            <a:endParaRPr kumimoji="1" lang="en-US" altLang="zh-CN"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153650" cy="1390650"/>
            <a:chOff x="946620" y="1670343"/>
            <a:chExt cx="10153650" cy="1390651"/>
          </a:xfrm>
        </p:grpSpPr>
        <p:grpSp>
          <p:nvGrpSpPr>
            <p:cNvPr id="10342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03429"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03430"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latin typeface="微软雅黑" panose="020B0503020204020204" pitchFamily="34" charset="-122"/>
                  <a:ea typeface="微软雅黑" panose="020B0503020204020204" pitchFamily="34" charset="-122"/>
                </a:rPr>
                <a:t>五、审计工作底稿的归档</a:t>
              </a:r>
              <a:endParaRPr lang="zh-CN" altLang="en-US" sz="2400" b="1">
                <a:solidFill>
                  <a:srgbClr val="F79646"/>
                </a:solidFill>
                <a:latin typeface="微软雅黑" panose="020B0503020204020204" pitchFamily="34" charset="-122"/>
                <a:ea typeface="微软雅黑" panose="020B0503020204020204" pitchFamily="34" charset="-122"/>
              </a:endParaRPr>
            </a:p>
          </p:txBody>
        </p:sp>
        <p:sp>
          <p:nvSpPr>
            <p:cNvPr id="103431" name="TextBox 89"/>
            <p:cNvSpPr txBox="1">
              <a:spLocks noChangeArrowheads="1"/>
            </p:cNvSpPr>
            <p:nvPr/>
          </p:nvSpPr>
          <p:spPr bwMode="auto">
            <a:xfrm>
              <a:off x="1583208" y="2603794"/>
              <a:ext cx="9517062" cy="457200"/>
            </a:xfrm>
            <a:prstGeom prst="rect">
              <a:avLst/>
            </a:prstGeom>
            <a:noFill/>
            <a:ln w="9525">
              <a:noFill/>
              <a:miter lim="800000"/>
            </a:ln>
          </p:spPr>
          <p:txBody>
            <a:bodyPr>
              <a:spAutoFit/>
            </a:bodyPr>
            <a:lstStyle/>
            <a:p>
              <a:pPr indent="406400"/>
              <a:r>
                <a:rPr lang="zh-CN" altLang="en-US" sz="2400" b="1">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endParaRPr lang="zh-CN" altLang="en-US" sz="240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编制审计工作底稿</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437" name="Rectangle 10"/>
          <p:cNvSpPr>
            <a:spLocks noRot="1" noChangeArrowheads="1"/>
          </p:cNvSpPr>
          <p:nvPr/>
        </p:nvSpPr>
        <p:spPr bwMode="auto">
          <a:xfrm>
            <a:off x="406400" y="1412875"/>
            <a:ext cx="11233150" cy="4968875"/>
          </a:xfrm>
          <a:prstGeom prst="rect">
            <a:avLst/>
          </a:prstGeom>
          <a:noFill/>
          <a:ln w="9525">
            <a:noFill/>
            <a:miter lim="800000"/>
          </a:ln>
        </p:spPr>
        <p:txBody>
          <a:bodyPr/>
          <a:lstStyle/>
          <a:p>
            <a:pPr marL="342900" indent="-342900" algn="just">
              <a:spcBef>
                <a:spcPct val="20000"/>
              </a:spcBef>
            </a:pPr>
            <a:r>
              <a:rPr kumimoji="1" lang="zh-CN" altLang="en-US" sz="2800" b="1">
                <a:latin typeface="黑体" panose="02010609060101010101" pitchFamily="49" charset="-122"/>
                <a:ea typeface="黑体" panose="02010609060101010101" pitchFamily="49" charset="-122"/>
              </a:rPr>
              <a:t>  </a:t>
            </a:r>
            <a:r>
              <a:rPr kumimoji="1" lang="zh-CN" altLang="en-US" sz="2800" b="1">
                <a:latin typeface="楷体" panose="02010609060101010101" pitchFamily="49" charset="-122"/>
                <a:ea typeface="楷体" panose="02010609060101010101" pitchFamily="49" charset="-122"/>
              </a:rPr>
              <a:t>审计档案的保密与调阅：</a:t>
            </a:r>
            <a:endParaRPr kumimoji="1" lang="zh-CN" altLang="en-US" sz="2800" b="1">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审计档案的所有权属于承接某项业务的会计师事务所。但会计师事务所除下列情况外，不得对外泄露档案中涉及的商业秘密及有关内容。</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1</a:t>
            </a:r>
            <a:r>
              <a:rPr kumimoji="1" lang="zh-CN" altLang="en-US" sz="2400">
                <a:latin typeface="楷体" panose="02010609060101010101" pitchFamily="49" charset="-122"/>
                <a:ea typeface="楷体" panose="02010609060101010101" pitchFamily="49" charset="-122"/>
              </a:rPr>
              <a:t>）法院、检察院及其他部门在办理了有关手续后，可依法查阅。</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2</a:t>
            </a:r>
            <a:r>
              <a:rPr kumimoji="1" lang="zh-CN" altLang="en-US" sz="2400">
                <a:latin typeface="楷体" panose="02010609060101010101" pitchFamily="49" charset="-122"/>
                <a:ea typeface="楷体" panose="02010609060101010101" pitchFamily="49" charset="-122"/>
              </a:rPr>
              <a:t>）注册会计师协会对执业情况进行检查时，可查阅。</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a:t>
            </a:r>
            <a:r>
              <a:rPr kumimoji="1" lang="en-US" altLang="zh-CN" sz="2400">
                <a:latin typeface="楷体" panose="02010609060101010101" pitchFamily="49" charset="-122"/>
                <a:ea typeface="楷体" panose="02010609060101010101" pitchFamily="49" charset="-122"/>
              </a:rPr>
              <a:t>3</a:t>
            </a:r>
            <a:r>
              <a:rPr kumimoji="1" lang="zh-CN" altLang="en-US" sz="2400">
                <a:latin typeface="楷体" panose="02010609060101010101" pitchFamily="49" charset="-122"/>
                <a:ea typeface="楷体" panose="02010609060101010101" pitchFamily="49" charset="-122"/>
              </a:rPr>
              <a:t>）不同会计师事务所的注册会计师，经委托人同意，办理手续后，可要求查阅。</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①被审计单位更换会计师事务所，后任注册会计师可以调阅前任注册会计师</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的审计档案。</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②合并会计报表审计的需要，母公司所聘的注册会计师可以调阅子公司所聘</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注册会计师的审计档案。</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③联合审计。</a:t>
            </a:r>
            <a:endParaRPr kumimoji="1" lang="zh-CN" altLang="en-US" sz="2400">
              <a:latin typeface="楷体" panose="02010609060101010101" pitchFamily="49" charset="-122"/>
              <a:ea typeface="楷体" panose="02010609060101010101" pitchFamily="49" charset="-122"/>
            </a:endParaRPr>
          </a:p>
          <a:p>
            <a:pPr marL="342900" indent="-342900"/>
            <a:r>
              <a:rPr kumimoji="1" lang="zh-CN" altLang="en-US" sz="2400">
                <a:latin typeface="楷体" panose="02010609060101010101" pitchFamily="49" charset="-122"/>
                <a:ea typeface="楷体" panose="02010609060101010101" pitchFamily="49" charset="-122"/>
              </a:rPr>
              <a:t>    ④会计师事务所认为合理的其他情况。</a:t>
            </a:r>
            <a:endParaRPr kumimoji="1" lang="zh-CN" altLang="en-US" sz="24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80898"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80907" name="TextBox 59"/>
          <p:cNvSpPr>
            <a:spLocks noChangeArrowheads="1"/>
          </p:cNvSpPr>
          <p:nvPr/>
        </p:nvSpPr>
        <p:spPr bwMode="auto">
          <a:xfrm flipH="1">
            <a:off x="3283268" y="4243388"/>
            <a:ext cx="1944687" cy="337185"/>
          </a:xfrm>
          <a:prstGeom prst="rect">
            <a:avLst/>
          </a:prstGeom>
          <a:noFill/>
          <a:ln w="9525">
            <a:noFill/>
            <a:miter lim="800000"/>
          </a:ln>
        </p:spPr>
        <p:txBody>
          <a:bodyPr>
            <a:spAutoFit/>
          </a:bodyPr>
          <a:lstStyle/>
          <a:p>
            <a:pPr algn="ctr" eaLnBrk="0" hangingPunct="0"/>
            <a:r>
              <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80907"/>
                                        </p:tgtEl>
                                        <p:attrNameLst>
                                          <p:attrName>style.visibility</p:attrName>
                                        </p:attrNameLst>
                                      </p:cBhvr>
                                      <p:to>
                                        <p:strVal val="visible"/>
                                      </p:to>
                                    </p:set>
                                    <p:anim calcmode="lin" valueType="num">
                                      <p:cBhvr additive="base">
                                        <p:cTn id="81" dur="500"/>
                                        <p:tgtEl>
                                          <p:spTgt spid="80907"/>
                                        </p:tgtEl>
                                        <p:attrNameLst>
                                          <p:attrName>ppt_y</p:attrName>
                                        </p:attrNameLst>
                                      </p:cBhvr>
                                      <p:tavLst>
                                        <p:tav tm="0">
                                          <p:val>
                                            <p:strVal val="#ppt_y+#ppt_h*1.125000"/>
                                          </p:val>
                                        </p:tav>
                                        <p:tav tm="100000">
                                          <p:val>
                                            <p:strVal val="#ppt_y"/>
                                          </p:val>
                                        </p:tav>
                                      </p:tavLst>
                                    </p:anim>
                                    <p:animEffect transition="in" filter="wipe(up)">
                                      <p:cBhvr>
                                        <p:cTn id="82" dur="500"/>
                                        <p:tgtEl>
                                          <p:spTgt spid="809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80907" grpId="0"/>
      <p:bldP spid="43" grpId="0" animBg="1"/>
      <p:bldP spid="44" grpId="0" animBg="1"/>
      <p:bldP spid="45"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占位符 1"/>
          <p:cNvSpPr/>
          <p:nvPr/>
        </p:nvSpPr>
        <p:spPr bwMode="auto">
          <a:xfrm>
            <a:off x="334963" y="333375"/>
            <a:ext cx="11377612" cy="6165850"/>
          </a:xfrm>
          <a:prstGeom prst="rect">
            <a:avLst/>
          </a:prstGeom>
          <a:noFill/>
          <a:ln w="9525">
            <a:noFill/>
            <a:miter lim="800000"/>
          </a:ln>
        </p:spPr>
        <p:txBody>
          <a:bodyPr/>
          <a:lstStyle/>
          <a:p>
            <a:pPr indent="539750" defTabSz="685800" eaLnBrk="0" hangingPunct="0">
              <a:lnSpc>
                <a:spcPct val="14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琼民源从</a:t>
            </a:r>
            <a:r>
              <a:rPr lang="en-US" altLang="zh-CN" sz="2400">
                <a:latin typeface="微软雅黑" panose="020B0503020204020204" pitchFamily="34" charset="-122"/>
                <a:ea typeface="微软雅黑" panose="020B0503020204020204" pitchFamily="34" charset="-122"/>
              </a:rPr>
              <a:t>1993</a:t>
            </a:r>
            <a:r>
              <a:rPr lang="zh-CN" altLang="en-US" sz="2400">
                <a:latin typeface="微软雅黑" panose="020B0503020204020204" pitchFamily="34" charset="-122"/>
                <a:ea typeface="微软雅黑" panose="020B0503020204020204" pitchFamily="34" charset="-122"/>
              </a:rPr>
              <a:t>年上市，到</a:t>
            </a:r>
            <a:r>
              <a:rPr lang="en-US" altLang="zh-CN" sz="2400">
                <a:latin typeface="微软雅黑" panose="020B0503020204020204" pitchFamily="34" charset="-122"/>
                <a:ea typeface="微软雅黑" panose="020B0503020204020204" pitchFamily="34" charset="-122"/>
              </a:rPr>
              <a:t>1997</a:t>
            </a:r>
            <a:r>
              <a:rPr lang="zh-CN" altLang="en-US" sz="2400">
                <a:latin typeface="微软雅黑" panose="020B0503020204020204" pitchFamily="34" charset="-122"/>
                <a:ea typeface="微软雅黑" panose="020B0503020204020204" pitchFamily="34" charset="-122"/>
              </a:rPr>
              <a:t>年初造假败露，</a:t>
            </a:r>
            <a:r>
              <a:rPr lang="en-US" altLang="zh-CN" sz="2400">
                <a:solidFill>
                  <a:srgbClr val="FF0000"/>
                </a:solidFill>
                <a:latin typeface="华文行楷" panose="02010800040101010101" pitchFamily="2" charset="-122"/>
                <a:ea typeface="华文行楷" panose="02010800040101010101" pitchFamily="2" charset="-122"/>
              </a:rPr>
              <a:t>4</a:t>
            </a:r>
            <a:r>
              <a:rPr lang="zh-CN" altLang="en-US" sz="2400">
                <a:solidFill>
                  <a:srgbClr val="FF0000"/>
                </a:solidFill>
                <a:latin typeface="华文行楷" panose="02010800040101010101" pitchFamily="2" charset="-122"/>
                <a:ea typeface="华文行楷" panose="02010800040101010101" pitchFamily="2" charset="-122"/>
              </a:rPr>
              <a:t>年</a:t>
            </a:r>
            <a:r>
              <a:rPr lang="en-US" altLang="zh-CN" sz="2400">
                <a:solidFill>
                  <a:srgbClr val="FF0000"/>
                </a:solidFill>
                <a:latin typeface="华文行楷" panose="02010800040101010101" pitchFamily="2" charset="-122"/>
                <a:ea typeface="华文行楷" panose="02010800040101010101" pitchFamily="2" charset="-122"/>
              </a:rPr>
              <a:t>4</a:t>
            </a:r>
            <a:r>
              <a:rPr lang="zh-CN" altLang="en-US" sz="2400">
                <a:solidFill>
                  <a:srgbClr val="FF0000"/>
                </a:solidFill>
                <a:latin typeface="华文行楷" panose="02010800040101010101" pitchFamily="2" charset="-122"/>
                <a:ea typeface="华文行楷" panose="02010800040101010101" pitchFamily="2" charset="-122"/>
              </a:rPr>
              <a:t>易会计师事务所</a:t>
            </a:r>
            <a:r>
              <a:rPr lang="zh-CN" altLang="en-US" sz="2400">
                <a:latin typeface="微软雅黑" panose="020B0503020204020204" pitchFamily="34" charset="-122"/>
                <a:ea typeface="微软雅黑" panose="020B0503020204020204" pitchFamily="34" charset="-122"/>
              </a:rPr>
              <a:t>，每一家都只能为其服务</a:t>
            </a:r>
            <a:r>
              <a:rPr lang="en-US" altLang="zh-CN" sz="2400">
                <a:latin typeface="微软雅黑" panose="020B0503020204020204" pitchFamily="34" charset="-122"/>
                <a:ea typeface="微软雅黑" panose="020B0503020204020204" pitchFamily="34" charset="-122"/>
              </a:rPr>
              <a:t>1</a:t>
            </a:r>
            <a:r>
              <a:rPr lang="zh-CN" altLang="en-US" sz="2400">
                <a:latin typeface="微软雅黑" panose="020B0503020204020204" pitchFamily="34" charset="-122"/>
                <a:ea typeface="微软雅黑" panose="020B0503020204020204" pitchFamily="34" charset="-122"/>
              </a:rPr>
              <a:t>年，造成会计师资料获取有限，为准确判断公司经营状况设下了障碍。</a:t>
            </a:r>
            <a:endParaRPr lang="en-US" altLang="zh-CN" sz="24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zh-CN" altLang="en-US" sz="2400">
                <a:latin typeface="微软雅黑" panose="020B0503020204020204" pitchFamily="34" charset="-122"/>
                <a:ea typeface="微软雅黑" panose="020B0503020204020204" pitchFamily="34" charset="-122"/>
              </a:rPr>
              <a:t>琼民源还在</a:t>
            </a:r>
            <a:r>
              <a:rPr lang="zh-CN" altLang="en-US" sz="2400">
                <a:solidFill>
                  <a:srgbClr val="FF0000"/>
                </a:solidFill>
                <a:latin typeface="华文琥珀" panose="02010800040101010101" charset="-122"/>
                <a:ea typeface="华文琥珀" panose="02010800040101010101" charset="-122"/>
                <a:cs typeface="华文琥珀" panose="02010800040101010101" charset="-122"/>
              </a:rPr>
              <a:t>时间上为难会计师</a:t>
            </a:r>
            <a:r>
              <a:rPr lang="zh-CN" altLang="en-US" sz="2400">
                <a:latin typeface="微软雅黑" panose="020B0503020204020204" pitchFamily="34" charset="-122"/>
                <a:ea typeface="微软雅黑" panose="020B0503020204020204" pitchFamily="34" charset="-122"/>
              </a:rPr>
              <a:t>，如</a:t>
            </a:r>
            <a:r>
              <a:rPr lang="en-US" altLang="zh-CN" sz="2400">
                <a:latin typeface="微软雅黑" panose="020B0503020204020204" pitchFamily="34" charset="-122"/>
                <a:ea typeface="微软雅黑" panose="020B0503020204020204" pitchFamily="34" charset="-122"/>
              </a:rPr>
              <a:t>1996</a:t>
            </a:r>
            <a:r>
              <a:rPr lang="zh-CN" altLang="en-US" sz="2400">
                <a:latin typeface="微软雅黑" panose="020B0503020204020204" pitchFamily="34" charset="-122"/>
                <a:ea typeface="微软雅黑" panose="020B0503020204020204" pitchFamily="34" charset="-122"/>
              </a:rPr>
              <a:t>年年报审计，尽管总资产超过</a:t>
            </a:r>
            <a:r>
              <a:rPr lang="en-US" altLang="zh-CN" sz="2400">
                <a:latin typeface="微软雅黑" panose="020B0503020204020204" pitchFamily="34" charset="-122"/>
                <a:ea typeface="微软雅黑" panose="020B0503020204020204" pitchFamily="34" charset="-122"/>
              </a:rPr>
              <a:t>30</a:t>
            </a:r>
            <a:r>
              <a:rPr lang="zh-CN" altLang="en-US" sz="2400">
                <a:latin typeface="微软雅黑" panose="020B0503020204020204" pitchFamily="34" charset="-122"/>
                <a:ea typeface="微软雅黑" panose="020B0503020204020204" pitchFamily="34" charset="-122"/>
              </a:rPr>
              <a:t>亿元，业务遍及海南北京等地，仍要求海南中华会计师事务所</a:t>
            </a:r>
            <a:r>
              <a:rPr lang="en-US" altLang="zh-CN" sz="2400">
                <a:latin typeface="微软雅黑" panose="020B0503020204020204" pitchFamily="34" charset="-122"/>
                <a:ea typeface="微软雅黑" panose="020B0503020204020204" pitchFamily="34" charset="-122"/>
              </a:rPr>
              <a:t>1</a:t>
            </a:r>
            <a:r>
              <a:rPr lang="zh-CN" altLang="en-US" sz="2400">
                <a:latin typeface="微软雅黑" panose="020B0503020204020204" pitchFamily="34" charset="-122"/>
                <a:ea typeface="微软雅黑" panose="020B0503020204020204" pitchFamily="34" charset="-122"/>
              </a:rPr>
              <a:t>月</a:t>
            </a:r>
            <a:r>
              <a:rPr lang="en-US" altLang="zh-CN" sz="2400">
                <a:latin typeface="微软雅黑" panose="020B0503020204020204" pitchFamily="34" charset="-122"/>
                <a:ea typeface="微软雅黑" panose="020B0503020204020204" pitchFamily="34" charset="-122"/>
              </a:rPr>
              <a:t>22</a:t>
            </a:r>
            <a:r>
              <a:rPr lang="zh-CN" altLang="en-US" sz="2400">
                <a:latin typeface="微软雅黑" panose="020B0503020204020204" pitchFamily="34" charset="-122"/>
                <a:ea typeface="微软雅黑" panose="020B0503020204020204" pitchFamily="34" charset="-122"/>
              </a:rPr>
              <a:t>日就结束审计工作。</a:t>
            </a:r>
            <a:endParaRPr lang="en-US" altLang="zh-CN" sz="24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zh-CN" altLang="en-US" sz="2400">
                <a:solidFill>
                  <a:srgbClr val="FF0000"/>
                </a:solidFill>
                <a:latin typeface="华文琥珀" panose="02010800040101010101" charset="-122"/>
                <a:ea typeface="华文琥珀" panose="02010800040101010101" charset="-122"/>
                <a:cs typeface="华文琥珀" panose="02010800040101010101" charset="-122"/>
              </a:rPr>
              <a:t>海南中华会计师事务所</a:t>
            </a:r>
            <a:r>
              <a:rPr lang="zh-CN" altLang="en-US" sz="2400">
                <a:latin typeface="微软雅黑" panose="020B0503020204020204" pitchFamily="34" charset="-122"/>
                <a:ea typeface="微软雅黑" panose="020B0503020204020204" pitchFamily="34" charset="-122"/>
              </a:rPr>
              <a:t>出具的</a:t>
            </a:r>
            <a:r>
              <a:rPr lang="en-US" altLang="zh-CN" sz="2400">
                <a:latin typeface="微软雅黑" panose="020B0503020204020204" pitchFamily="34" charset="-122"/>
                <a:ea typeface="微软雅黑" panose="020B0503020204020204" pitchFamily="34" charset="-122"/>
              </a:rPr>
              <a:t>1996</a:t>
            </a:r>
            <a:r>
              <a:rPr lang="zh-CN" altLang="en-US" sz="2400">
                <a:latin typeface="微软雅黑" panose="020B0503020204020204" pitchFamily="34" charset="-122"/>
                <a:ea typeface="微软雅黑" panose="020B0503020204020204" pitchFamily="34" charset="-122"/>
              </a:rPr>
              <a:t>年年度审计报告和</a:t>
            </a:r>
            <a:r>
              <a:rPr lang="zh-CN" altLang="en-US" sz="2400">
                <a:solidFill>
                  <a:srgbClr val="FF0000"/>
                </a:solidFill>
                <a:latin typeface="华文琥珀" panose="02010800040101010101" charset="-122"/>
                <a:ea typeface="华文琥珀" panose="02010800040101010101" charset="-122"/>
                <a:cs typeface="华文琥珀" panose="02010800040101010101" charset="-122"/>
              </a:rPr>
              <a:t>海南大正会计师事务所</a:t>
            </a:r>
            <a:r>
              <a:rPr lang="zh-CN" altLang="en-US" sz="2400">
                <a:latin typeface="微软雅黑" panose="020B0503020204020204" pitchFamily="34" charset="-122"/>
                <a:ea typeface="微软雅黑" panose="020B0503020204020204" pitchFamily="34" charset="-122"/>
              </a:rPr>
              <a:t>出具的资产评估报告，含有虚假、严重误导性内容。面对琼民源</a:t>
            </a:r>
            <a:r>
              <a:rPr lang="en-US" altLang="zh-CN" sz="2400">
                <a:latin typeface="微软雅黑" panose="020B0503020204020204" pitchFamily="34" charset="-122"/>
                <a:ea typeface="微软雅黑" panose="020B0503020204020204" pitchFamily="34" charset="-122"/>
              </a:rPr>
              <a:t>1996</a:t>
            </a:r>
            <a:r>
              <a:rPr lang="zh-CN" altLang="en-US" sz="2400">
                <a:latin typeface="微软雅黑" panose="020B0503020204020204" pitchFamily="34" charset="-122"/>
                <a:ea typeface="微软雅黑" panose="020B0503020204020204" pitchFamily="34" charset="-122"/>
              </a:rPr>
              <a:t>年年报中利润和资本公积大幅度的增加，两个事务所都没有保持应有的职业谨慎。</a:t>
            </a:r>
            <a:endParaRPr lang="en-US" altLang="zh-CN" sz="24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zh-CN" altLang="en-US" sz="2400">
                <a:solidFill>
                  <a:srgbClr val="FF0000"/>
                </a:solidFill>
                <a:latin typeface="华文琥珀" panose="02010800040101010101" charset="-122"/>
                <a:ea typeface="华文琥珀" panose="02010800040101010101" charset="-122"/>
                <a:cs typeface="华文琥珀" panose="02010800040101010101" charset="-122"/>
              </a:rPr>
              <a:t>海南中华会计师事务所</a:t>
            </a:r>
            <a:r>
              <a:rPr lang="zh-CN" altLang="en-US" sz="2400">
                <a:latin typeface="微软雅黑" panose="020B0503020204020204" pitchFamily="34" charset="-122"/>
                <a:ea typeface="微软雅黑" panose="020B0503020204020204" pitchFamily="34" charset="-122"/>
              </a:rPr>
              <a:t>甚至在众多投资者对</a:t>
            </a:r>
            <a:r>
              <a:rPr lang="en-US" altLang="zh-CN" sz="2400">
                <a:latin typeface="微软雅黑" panose="020B0503020204020204" pitchFamily="34" charset="-122"/>
                <a:ea typeface="微软雅黑" panose="020B0503020204020204" pitchFamily="34" charset="-122"/>
              </a:rPr>
              <a:t>1996</a:t>
            </a:r>
            <a:r>
              <a:rPr lang="zh-CN" altLang="en-US" sz="2400">
                <a:latin typeface="微软雅黑" panose="020B0503020204020204" pitchFamily="34" charset="-122"/>
                <a:ea typeface="微软雅黑" panose="020B0503020204020204" pitchFamily="34" charset="-122"/>
              </a:rPr>
              <a:t>年年报提出疑问的情况下，还站出来声称“</a:t>
            </a:r>
            <a:r>
              <a:rPr lang="zh-CN" altLang="en-US" sz="2400">
                <a:solidFill>
                  <a:srgbClr val="FF0000"/>
                </a:solidFill>
                <a:latin typeface="隶书" panose="02010509060101010101" pitchFamily="49" charset="-122"/>
                <a:ea typeface="隶书" panose="02010509060101010101" pitchFamily="49" charset="-122"/>
              </a:rPr>
              <a:t>报表的真实性不容置疑</a:t>
            </a:r>
            <a:r>
              <a:rPr lang="zh-CN" altLang="en-US" sz="2400">
                <a:latin typeface="微软雅黑" panose="020B0503020204020204" pitchFamily="34" charset="-122"/>
                <a:ea typeface="微软雅黑" panose="020B0503020204020204" pitchFamily="34" charset="-122"/>
              </a:rPr>
              <a:t>”</a:t>
            </a:r>
            <a:endParaRPr lang="zh-CN" altLang="en-US" sz="24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endParaRPr lang="zh-CN" altLang="en-US" sz="24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ransition spd="slow" advTm="2000">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占位符 1"/>
          <p:cNvSpPr/>
          <p:nvPr/>
        </p:nvSpPr>
        <p:spPr bwMode="auto">
          <a:xfrm>
            <a:off x="395288" y="700088"/>
            <a:ext cx="11388725" cy="6157912"/>
          </a:xfrm>
          <a:prstGeom prst="rect">
            <a:avLst/>
          </a:prstGeom>
          <a:noFill/>
          <a:ln w="9525">
            <a:noFill/>
            <a:miter lim="800000"/>
          </a:ln>
        </p:spPr>
        <p:txBody>
          <a:bodyPr/>
          <a:lstStyle/>
          <a:p>
            <a:pPr indent="539750" defTabSz="685800" eaLnBrk="0" hangingPunct="0">
              <a:lnSpc>
                <a:spcPct val="140000"/>
              </a:lnSpc>
              <a:buFont typeface="Arial" panose="020B0604020202020204" pitchFamily="34" charset="0"/>
              <a:buNone/>
            </a:pPr>
            <a:r>
              <a:rPr lang="zh-CN" altLang="en-US" sz="3800">
                <a:solidFill>
                  <a:srgbClr val="FF0000"/>
                </a:solidFill>
                <a:latin typeface="黑体" panose="02010609060101010101" pitchFamily="49" charset="-122"/>
                <a:ea typeface="黑体" panose="02010609060101010101" pitchFamily="49" charset="-122"/>
              </a:rPr>
              <a:t>虚报利润</a:t>
            </a:r>
            <a:r>
              <a:rPr lang="zh-CN" altLang="en-US" sz="2600">
                <a:latin typeface="微软雅黑" panose="020B0503020204020204" pitchFamily="34" charset="-122"/>
                <a:ea typeface="微软雅黑" panose="020B0503020204020204" pitchFamily="34" charset="-122"/>
              </a:rPr>
              <a:t>：琼民源在未取得土地使用权的情况下，通过与关联公司及他人签订的未经国家有关部门批准的合作建房、权益转让等无效合同，编造了</a:t>
            </a:r>
            <a:r>
              <a:rPr lang="en-US" altLang="zh-CN" sz="2600">
                <a:latin typeface="微软雅黑" panose="020B0503020204020204" pitchFamily="34" charset="-122"/>
                <a:ea typeface="微软雅黑" panose="020B0503020204020204" pitchFamily="34" charset="-122"/>
              </a:rPr>
              <a:t>5.66</a:t>
            </a:r>
            <a:r>
              <a:rPr lang="zh-CN" altLang="en-US" sz="2600">
                <a:latin typeface="微软雅黑" panose="020B0503020204020204" pitchFamily="34" charset="-122"/>
                <a:ea typeface="微软雅黑" panose="020B0503020204020204" pitchFamily="34" charset="-122"/>
              </a:rPr>
              <a:t>亿元的虚假收入，这些虚假收入均来自于北京民源大厦。</a:t>
            </a:r>
            <a:endParaRPr lang="en-US" altLang="zh-CN"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zh-CN" altLang="en-US" sz="3400">
                <a:solidFill>
                  <a:srgbClr val="FF0000"/>
                </a:solidFill>
                <a:latin typeface="黑体" panose="02010609060101010101" pitchFamily="49" charset="-122"/>
                <a:ea typeface="黑体" panose="02010609060101010101" pitchFamily="49" charset="-122"/>
              </a:rPr>
              <a:t>虚增资本公积金</a:t>
            </a:r>
            <a:r>
              <a:rPr lang="zh-CN" altLang="en-US" sz="2600">
                <a:latin typeface="微软雅黑" panose="020B0503020204020204" pitchFamily="34" charset="-122"/>
                <a:ea typeface="微软雅黑" panose="020B0503020204020204" pitchFamily="34" charset="-122"/>
              </a:rPr>
              <a:t>：琼民源</a:t>
            </a:r>
            <a:r>
              <a:rPr lang="en-US" altLang="zh-CN" sz="2600">
                <a:latin typeface="微软雅黑" panose="020B0503020204020204" pitchFamily="34" charset="-122"/>
                <a:ea typeface="微软雅黑" panose="020B0503020204020204" pitchFamily="34" charset="-122"/>
              </a:rPr>
              <a:t>1996</a:t>
            </a:r>
            <a:r>
              <a:rPr lang="zh-CN" altLang="en-US" sz="2600">
                <a:latin typeface="微软雅黑" panose="020B0503020204020204" pitchFamily="34" charset="-122"/>
                <a:ea typeface="微软雅黑" panose="020B0503020204020204" pitchFamily="34" charset="-122"/>
              </a:rPr>
              <a:t>年年报宣称，其资本公积金增长</a:t>
            </a:r>
            <a:r>
              <a:rPr lang="en-US" altLang="zh-CN" sz="2600">
                <a:latin typeface="微软雅黑" panose="020B0503020204020204" pitchFamily="34" charset="-122"/>
                <a:ea typeface="微软雅黑" panose="020B0503020204020204" pitchFamily="34" charset="-122"/>
              </a:rPr>
              <a:t>6.57</a:t>
            </a:r>
            <a:r>
              <a:rPr lang="zh-CN" altLang="en-US" sz="2600">
                <a:latin typeface="微软雅黑" panose="020B0503020204020204" pitchFamily="34" charset="-122"/>
                <a:ea typeface="微软雅黑" panose="020B0503020204020204" pitchFamily="34" charset="-122"/>
              </a:rPr>
              <a:t>亿元，主要来自对部分土地的重新评估。</a:t>
            </a:r>
            <a:endParaRPr lang="en-US" altLang="zh-CN"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zh-CN" altLang="en-US" sz="3400">
                <a:solidFill>
                  <a:srgbClr val="FF0000"/>
                </a:solidFill>
                <a:latin typeface="黑体" panose="02010609060101010101" pitchFamily="49" charset="-122"/>
                <a:ea typeface="黑体" panose="02010609060101010101" pitchFamily="49" charset="-122"/>
              </a:rPr>
              <a:t>操纵市场</a:t>
            </a:r>
            <a:r>
              <a:rPr lang="zh-CN" altLang="en-US" sz="2600">
                <a:latin typeface="微软雅黑" panose="020B0503020204020204" pitchFamily="34" charset="-122"/>
                <a:ea typeface="微软雅黑" panose="020B0503020204020204" pitchFamily="34" charset="-122"/>
              </a:rPr>
              <a:t>：据中国证监会调查，琼民源的控股股东民源海南公司曾与深圳有色金属财务公司联手，于琼民源公布</a:t>
            </a:r>
            <a:r>
              <a:rPr lang="en-US" altLang="zh-CN" sz="2600">
                <a:latin typeface="微软雅黑" panose="020B0503020204020204" pitchFamily="34" charset="-122"/>
                <a:ea typeface="微软雅黑" panose="020B0503020204020204" pitchFamily="34" charset="-122"/>
              </a:rPr>
              <a:t>1996</a:t>
            </a:r>
            <a:r>
              <a:rPr lang="zh-CN" altLang="en-US" sz="2600">
                <a:latin typeface="微软雅黑" panose="020B0503020204020204" pitchFamily="34" charset="-122"/>
                <a:ea typeface="微软雅黑" panose="020B0503020204020204" pitchFamily="34" charset="-122"/>
              </a:rPr>
              <a:t>年中期报告“利好消息”之前，大量买进琼民源股票，</a:t>
            </a:r>
            <a:r>
              <a:rPr lang="en-US" altLang="zh-CN" sz="2600">
                <a:latin typeface="微软雅黑" panose="020B0503020204020204" pitchFamily="34" charset="-122"/>
                <a:ea typeface="微软雅黑" panose="020B0503020204020204" pitchFamily="34" charset="-122"/>
              </a:rPr>
              <a:t>1997</a:t>
            </a:r>
            <a:r>
              <a:rPr lang="zh-CN" altLang="en-US" sz="2600">
                <a:latin typeface="微软雅黑" panose="020B0503020204020204" pitchFamily="34" charset="-122"/>
                <a:ea typeface="微软雅黑" panose="020B0503020204020204" pitchFamily="34" charset="-122"/>
              </a:rPr>
              <a:t>年</a:t>
            </a:r>
            <a:r>
              <a:rPr lang="en-US" altLang="zh-CN" sz="2600">
                <a:latin typeface="微软雅黑" panose="020B0503020204020204" pitchFamily="34" charset="-122"/>
                <a:ea typeface="微软雅黑" panose="020B0503020204020204" pitchFamily="34" charset="-122"/>
              </a:rPr>
              <a:t>3</a:t>
            </a:r>
            <a:r>
              <a:rPr lang="zh-CN" altLang="en-US" sz="2600">
                <a:latin typeface="微软雅黑" panose="020B0503020204020204" pitchFamily="34" charset="-122"/>
                <a:ea typeface="微软雅黑" panose="020B0503020204020204" pitchFamily="34" charset="-122"/>
              </a:rPr>
              <a:t>月前大量抛售，获取暴利。</a:t>
            </a:r>
            <a:endParaRPr lang="zh-CN" altLang="en-US"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Tree>
  </p:cSld>
  <p:clrMapOvr>
    <a:masterClrMapping/>
  </p:clrMapOvr>
  <p:transition spd="slow" advTm="2000">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文本占位符 1"/>
          <p:cNvSpPr/>
          <p:nvPr/>
        </p:nvSpPr>
        <p:spPr bwMode="auto">
          <a:xfrm>
            <a:off x="406400" y="981075"/>
            <a:ext cx="11306175" cy="5472113"/>
          </a:xfrm>
          <a:prstGeom prst="rect">
            <a:avLst/>
          </a:prstGeom>
          <a:noFill/>
          <a:ln w="9525">
            <a:noFill/>
            <a:miter lim="800000"/>
          </a:ln>
        </p:spPr>
        <p:txBody>
          <a:bodyPr/>
          <a:lstStyle/>
          <a:p>
            <a:pPr indent="539750" defTabSz="685800" eaLnBrk="0" hangingPunct="0">
              <a:lnSpc>
                <a:spcPct val="140000"/>
              </a:lnSpc>
              <a:buFont typeface="Arial" panose="020B0604020202020204" pitchFamily="34" charset="0"/>
              <a:buNone/>
            </a:pPr>
            <a:r>
              <a:rPr lang="en-US" altLang="zh-CN" sz="2600">
                <a:latin typeface="微软雅黑" panose="020B0503020204020204" pitchFamily="34" charset="-122"/>
                <a:ea typeface="微软雅黑" panose="020B0503020204020204" pitchFamily="34" charset="-122"/>
              </a:rPr>
              <a:t>1.</a:t>
            </a:r>
            <a:r>
              <a:rPr lang="zh-CN" altLang="zh-CN" sz="2600">
                <a:latin typeface="微软雅黑" panose="020B0503020204020204" pitchFamily="34" charset="-122"/>
                <a:ea typeface="微软雅黑" panose="020B0503020204020204" pitchFamily="34" charset="-122"/>
              </a:rPr>
              <a:t>会计师事务所和注册会计师在执业过程中，必须认真遵守职业道德规范和独立审计准则</a:t>
            </a:r>
            <a:r>
              <a:rPr lang="zh-CN" altLang="en-US" sz="2600">
                <a:latin typeface="微软雅黑" panose="020B0503020204020204" pitchFamily="34" charset="-122"/>
                <a:ea typeface="微软雅黑" panose="020B0503020204020204" pitchFamily="34" charset="-122"/>
              </a:rPr>
              <a:t>（</a:t>
            </a:r>
            <a:r>
              <a:rPr lang="zh-CN" altLang="zh-CN" sz="2600">
                <a:solidFill>
                  <a:srgbClr val="FF0000"/>
                </a:solidFill>
                <a:latin typeface="微软雅黑" panose="020B0503020204020204" pitchFamily="34" charset="-122"/>
                <a:ea typeface="微软雅黑" panose="020B0503020204020204" pitchFamily="34" charset="-122"/>
              </a:rPr>
              <a:t>诚信，客观和公正</a:t>
            </a:r>
            <a:r>
              <a:rPr lang="zh-CN" altLang="en-US" sz="2600">
                <a:latin typeface="微软雅黑" panose="020B0503020204020204" pitchFamily="34" charset="-122"/>
                <a:ea typeface="微软雅黑" panose="020B0503020204020204" pitchFamily="34" charset="-122"/>
              </a:rPr>
              <a:t>）</a:t>
            </a:r>
            <a:r>
              <a:rPr lang="zh-CN" altLang="zh-CN" sz="2600">
                <a:latin typeface="微软雅黑" panose="020B0503020204020204" pitchFamily="34" charset="-122"/>
                <a:ea typeface="微软雅黑" panose="020B0503020204020204" pitchFamily="34" charset="-122"/>
              </a:rPr>
              <a:t>，实施审计时应保持应有的职业谨慎。</a:t>
            </a:r>
            <a:endParaRPr lang="en-US" altLang="zh-CN"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en-US" altLang="zh-CN" sz="2600">
                <a:latin typeface="微软雅黑" panose="020B0503020204020204" pitchFamily="34" charset="-122"/>
                <a:ea typeface="微软雅黑" panose="020B0503020204020204" pitchFamily="34" charset="-122"/>
              </a:rPr>
              <a:t>2.</a:t>
            </a:r>
            <a:r>
              <a:rPr lang="zh-CN" altLang="zh-CN" sz="3400" u="sng">
                <a:solidFill>
                  <a:srgbClr val="FF0000"/>
                </a:solidFill>
                <a:latin typeface="华文琥珀" panose="02010800040101010101" charset="-122"/>
                <a:ea typeface="华文琥珀" panose="02010800040101010101" charset="-122"/>
                <a:cs typeface="华文琥珀" panose="02010800040101010101" charset="-122"/>
              </a:rPr>
              <a:t>审计证据</a:t>
            </a:r>
            <a:r>
              <a:rPr lang="zh-CN" altLang="zh-CN" sz="2600">
                <a:latin typeface="微软雅黑" panose="020B0503020204020204" pitchFamily="34" charset="-122"/>
                <a:ea typeface="微软雅黑" panose="020B0503020204020204" pitchFamily="34" charset="-122"/>
              </a:rPr>
              <a:t>对于整个审计工作是至关重要的。获取充分适当的审计证据是形成审计意见的前提，也是审计成功与否的重要决定因素之一。</a:t>
            </a:r>
            <a:endParaRPr lang="en-US" altLang="zh-CN"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endParaRPr lang="en-US" altLang="zh-CN"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r>
              <a:rPr lang="en-US" altLang="zh-CN" sz="2600">
                <a:latin typeface="微软雅黑" panose="020B0503020204020204" pitchFamily="34" charset="-122"/>
                <a:ea typeface="微软雅黑" panose="020B0503020204020204" pitchFamily="34" charset="-122"/>
              </a:rPr>
              <a:t>3.</a:t>
            </a:r>
            <a:r>
              <a:rPr lang="zh-CN" altLang="en-US" sz="2600">
                <a:latin typeface="微软雅黑" panose="020B0503020204020204" pitchFamily="34" charset="-122"/>
                <a:ea typeface="微软雅黑" panose="020B0503020204020204" pitchFamily="34" charset="-122"/>
              </a:rPr>
              <a:t>在对财务报表进行审计时，除了采用检查、盘点、函证等方法取得审计证据外，还应采用适当的</a:t>
            </a:r>
            <a:r>
              <a:rPr lang="zh-CN" altLang="en-US" sz="3400" u="sng">
                <a:solidFill>
                  <a:srgbClr val="FF0000"/>
                </a:solidFill>
                <a:latin typeface="华文琥珀" panose="02010800040101010101" charset="-122"/>
                <a:ea typeface="华文琥珀" panose="02010800040101010101" charset="-122"/>
                <a:cs typeface="华文琥珀" panose="02010800040101010101" charset="-122"/>
              </a:rPr>
              <a:t>分析程序</a:t>
            </a:r>
            <a:r>
              <a:rPr lang="zh-CN" altLang="en-US" sz="2600">
                <a:latin typeface="微软雅黑" panose="020B0503020204020204" pitchFamily="34" charset="-122"/>
                <a:ea typeface="微软雅黑" panose="020B0503020204020204" pitchFamily="34" charset="-122"/>
              </a:rPr>
              <a:t>来掌握报表中的异常变动。</a:t>
            </a:r>
            <a:endParaRPr lang="zh-CN" altLang="zh-CN"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a:p>
            <a:pPr indent="539750" defTabSz="685800" eaLnBrk="0" hangingPunct="0">
              <a:lnSpc>
                <a:spcPct val="140000"/>
              </a:lnSpc>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grpSp>
        <p:nvGrpSpPr>
          <p:cNvPr id="24578" name="组合 2"/>
          <p:cNvGrpSpPr/>
          <p:nvPr/>
        </p:nvGrpSpPr>
        <p:grpSpPr bwMode="auto">
          <a:xfrm>
            <a:off x="-323850" y="0"/>
            <a:ext cx="4751388" cy="993775"/>
            <a:chOff x="-1076325" y="-122033"/>
            <a:chExt cx="9725026" cy="994172"/>
          </a:xfrm>
        </p:grpSpPr>
        <p:grpSp>
          <p:nvGrpSpPr>
            <p:cNvPr id="24579" name="组合 3"/>
            <p:cNvGrpSpPr/>
            <p:nvPr/>
          </p:nvGrpSpPr>
          <p:grpSpPr bwMode="auto">
            <a:xfrm>
              <a:off x="158143" y="-122033"/>
              <a:ext cx="7697164" cy="994172"/>
              <a:chOff x="158143" y="-122033"/>
              <a:chExt cx="7697164" cy="994172"/>
            </a:xfrm>
          </p:grpSpPr>
          <p:sp>
            <p:nvSpPr>
              <p:cNvPr id="6" name="矩形 5"/>
              <p:cNvSpPr/>
              <p:nvPr/>
            </p:nvSpPr>
            <p:spPr>
              <a:xfrm>
                <a:off x="158393" y="152715"/>
                <a:ext cx="2784614" cy="419267"/>
              </a:xfrm>
              <a:prstGeom prst="rect">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defTabSz="685800" fontAlgn="auto">
                  <a:spcBef>
                    <a:spcPts val="0"/>
                  </a:spcBef>
                  <a:spcAft>
                    <a:spcPts val="0"/>
                  </a:spcAft>
                  <a:defRPr/>
                </a:pPr>
                <a:endParaRPr lang="zh-CN" altLang="en-US" sz="1350"/>
              </a:p>
            </p:txBody>
          </p:sp>
          <p:sp>
            <p:nvSpPr>
              <p:cNvPr id="24582" name="标题 1"/>
              <p:cNvSpPr txBox="1">
                <a:spLocks noChangeArrowheads="1"/>
              </p:cNvSpPr>
              <p:nvPr/>
            </p:nvSpPr>
            <p:spPr bwMode="auto">
              <a:xfrm>
                <a:off x="158143" y="-122033"/>
                <a:ext cx="7697164" cy="994172"/>
              </a:xfrm>
              <a:prstGeom prst="rect">
                <a:avLst/>
              </a:prstGeom>
              <a:noFill/>
              <a:ln w="9525">
                <a:noFill/>
                <a:miter lim="800000"/>
              </a:ln>
            </p:spPr>
            <p:txBody>
              <a:bodyPr anchor="ctr"/>
              <a:lstStyle/>
              <a:p>
                <a:pPr defTabSz="685800">
                  <a:lnSpc>
                    <a:spcPct val="90000"/>
                  </a:lnSpc>
                </a:pPr>
                <a:r>
                  <a:rPr lang="zh-CN" altLang="en-US" sz="3200">
                    <a:solidFill>
                      <a:srgbClr val="235D6B"/>
                    </a:solidFill>
                    <a:latin typeface="微软雅黑" panose="020B0503020204020204" pitchFamily="34" charset="-122"/>
                    <a:ea typeface="微软雅黑" panose="020B0503020204020204" pitchFamily="34" charset="-122"/>
                  </a:rPr>
                  <a:t>启示</a:t>
                </a:r>
                <a:endParaRPr lang="zh-CN" altLang="en-US" sz="3200">
                  <a:solidFill>
                    <a:srgbClr val="235D6B"/>
                  </a:solidFill>
                  <a:latin typeface="微软雅黑" panose="020B0503020204020204" pitchFamily="34" charset="-122"/>
                  <a:ea typeface="微软雅黑" panose="020B0503020204020204" pitchFamily="34" charset="-122"/>
                </a:endParaRPr>
              </a:p>
            </p:txBody>
          </p:sp>
        </p:grpSp>
        <p:cxnSp>
          <p:nvCxnSpPr>
            <p:cNvPr id="5" name="直接连接符 4"/>
            <p:cNvCxnSpPr/>
            <p:nvPr/>
          </p:nvCxnSpPr>
          <p:spPr>
            <a:xfrm flipV="1">
              <a:off x="-1076325" y="646624"/>
              <a:ext cx="9725026" cy="397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2000">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1052513"/>
            <a:ext cx="10153650" cy="2792412"/>
            <a:chOff x="946620" y="1670343"/>
            <a:chExt cx="10153650" cy="2792413"/>
          </a:xfrm>
        </p:grpSpPr>
        <p:grpSp>
          <p:nvGrpSpPr>
            <p:cNvPr id="2562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562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5621"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一、审计证据概述</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5622" name="TextBox 89"/>
            <p:cNvSpPr txBox="1">
              <a:spLocks noChangeArrowheads="1"/>
            </p:cNvSpPr>
            <p:nvPr/>
          </p:nvSpPr>
          <p:spPr bwMode="auto">
            <a:xfrm>
              <a:off x="1581620" y="2953043"/>
              <a:ext cx="9518650" cy="1509713"/>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审计证据</a:t>
              </a:r>
              <a:r>
                <a:rPr lang="en-US" altLang="zh-CN" sz="2400" b="1">
                  <a:latin typeface="楷体" panose="02010609060101010101" pitchFamily="49" charset="-122"/>
                  <a:ea typeface="楷体" panose="02010609060101010101" pitchFamily="49" charset="-122"/>
                </a:rPr>
                <a:t>——</a:t>
              </a:r>
              <a:r>
                <a:rPr lang="zh-CN" altLang="en-US" sz="2400" b="1">
                  <a:ea typeface="楷体" panose="02010609060101010101" pitchFamily="49" charset="-122"/>
                </a:rPr>
                <a:t>注册会计师为了得出审计结论、形成审计意见而使用的</a:t>
              </a:r>
              <a:r>
                <a:rPr lang="zh-CN" altLang="en-US" sz="2400" b="1">
                  <a:solidFill>
                    <a:srgbClr val="FF3300"/>
                  </a:solidFill>
                  <a:ea typeface="楷体" panose="02010609060101010101" pitchFamily="49" charset="-122"/>
                </a:rPr>
                <a:t>所有信息</a:t>
              </a:r>
              <a:r>
                <a:rPr lang="zh-CN" altLang="en-US" sz="2400" b="1">
                  <a:ea typeface="楷体" panose="02010609060101010101" pitchFamily="49" charset="-122"/>
                </a:rPr>
                <a:t>，包括报表依据的</a:t>
              </a:r>
              <a:r>
                <a:rPr lang="zh-CN" altLang="en-US" sz="2400" b="1">
                  <a:solidFill>
                    <a:srgbClr val="FF3300"/>
                  </a:solidFill>
                  <a:ea typeface="楷体" panose="02010609060101010101" pitchFamily="49" charset="-122"/>
                </a:rPr>
                <a:t>会计记录中含有的信息</a:t>
              </a:r>
              <a:r>
                <a:rPr lang="zh-CN" altLang="en-US" sz="2400" b="1">
                  <a:ea typeface="楷体" panose="02010609060101010101" pitchFamily="49" charset="-122"/>
                </a:rPr>
                <a:t>和</a:t>
              </a:r>
              <a:r>
                <a:rPr lang="zh-CN" altLang="en-US" sz="2400" b="1">
                  <a:solidFill>
                    <a:srgbClr val="FF3300"/>
                  </a:solidFill>
                  <a:ea typeface="楷体" panose="02010609060101010101" pitchFamily="49" charset="-122"/>
                </a:rPr>
                <a:t>其他信息</a:t>
              </a:r>
              <a:r>
                <a:rPr lang="zh-CN" altLang="en-US" sz="2400" b="1">
                  <a:ea typeface="楷体" panose="02010609060101010101" pitchFamily="49" charset="-122"/>
                </a:rPr>
                <a:t>。</a:t>
              </a:r>
              <a:endParaRPr lang="zh-CN" altLang="en-US" sz="2400" b="1">
                <a:ea typeface="楷体" panose="02010609060101010101" pitchFamily="49" charset="-122"/>
              </a:endParaRPr>
            </a:p>
            <a:p>
              <a:pPr indent="457200"/>
              <a:r>
                <a:rPr lang="zh-CN" altLang="en-US" b="1"/>
                <a:t>      </a:t>
              </a:r>
              <a:endParaRPr lang="zh-CN" altLang="en-US" b="1"/>
            </a:p>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椭圆形标注 10"/>
          <p:cNvSpPr/>
          <p:nvPr/>
        </p:nvSpPr>
        <p:spPr>
          <a:xfrm>
            <a:off x="7967663" y="692150"/>
            <a:ext cx="3348037" cy="1223963"/>
          </a:xfrm>
          <a:prstGeom prst="wedgeEllipse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r>
              <a:rPr lang="en-US" altLang="zh-CN" b="1" dirty="0">
                <a:solidFill>
                  <a:schemeClr val="bg1"/>
                </a:solidFill>
                <a:latin typeface="方正姚体" panose="02010601030101010101" pitchFamily="2" charset="-122"/>
                <a:ea typeface="方正姚体" panose="02010601030101010101" pitchFamily="2" charset="-122"/>
              </a:rPr>
              <a:t>《</a:t>
            </a:r>
            <a:r>
              <a:rPr lang="zh-CN" altLang="en-US" b="1" dirty="0">
                <a:solidFill>
                  <a:schemeClr val="bg1"/>
                </a:solidFill>
                <a:latin typeface="方正姚体" panose="02010601030101010101" pitchFamily="2" charset="-122"/>
                <a:ea typeface="方正姚体" panose="02010601030101010101" pitchFamily="2" charset="-122"/>
              </a:rPr>
              <a:t>中国注册会计师审计准则第</a:t>
            </a:r>
            <a:r>
              <a:rPr lang="en-US" altLang="zh-CN" b="1" dirty="0">
                <a:solidFill>
                  <a:schemeClr val="bg1"/>
                </a:solidFill>
                <a:latin typeface="方正姚体" panose="02010601030101010101" pitchFamily="2" charset="-122"/>
                <a:ea typeface="方正姚体" panose="02010601030101010101" pitchFamily="2" charset="-122"/>
              </a:rPr>
              <a:t>1301</a:t>
            </a:r>
            <a:r>
              <a:rPr lang="zh-CN" altLang="en-US" b="1" dirty="0">
                <a:solidFill>
                  <a:schemeClr val="bg1"/>
                </a:solidFill>
                <a:latin typeface="方正姚体" panose="02010601030101010101" pitchFamily="2" charset="-122"/>
                <a:ea typeface="方正姚体" panose="02010601030101010101" pitchFamily="2" charset="-122"/>
              </a:rPr>
              <a:t>号</a:t>
            </a:r>
            <a:r>
              <a:rPr lang="en-US" altLang="zh-CN" b="1" dirty="0">
                <a:solidFill>
                  <a:schemeClr val="bg1"/>
                </a:solidFill>
                <a:latin typeface="方正姚体" panose="02010601030101010101" pitchFamily="2" charset="-122"/>
                <a:ea typeface="方正姚体" panose="02010601030101010101" pitchFamily="2" charset="-122"/>
              </a:rPr>
              <a:t>------</a:t>
            </a:r>
            <a:r>
              <a:rPr lang="zh-CN" altLang="en-US" b="1" dirty="0">
                <a:solidFill>
                  <a:schemeClr val="bg1"/>
                </a:solidFill>
                <a:latin typeface="方正姚体" panose="02010601030101010101" pitchFamily="2" charset="-122"/>
                <a:ea typeface="方正姚体" panose="02010601030101010101" pitchFamily="2" charset="-122"/>
              </a:rPr>
              <a:t>审计证据</a:t>
            </a:r>
            <a:r>
              <a:rPr lang="en-US" altLang="zh-CN" b="1" dirty="0">
                <a:solidFill>
                  <a:schemeClr val="bg1"/>
                </a:solidFill>
                <a:latin typeface="方正姚体" panose="02010601030101010101" pitchFamily="2" charset="-122"/>
                <a:ea typeface="方正姚体" panose="02010601030101010101" pitchFamily="2" charset="-122"/>
              </a:rPr>
              <a:t>》</a:t>
            </a:r>
            <a:endParaRPr lang="zh-CN" altLang="en-US" b="1" dirty="0">
              <a:solidFill>
                <a:schemeClr val="bg1"/>
              </a:solidFill>
              <a:latin typeface="方正姚体" panose="02010601030101010101" pitchFamily="2" charset="-122"/>
              <a:ea typeface="方正姚体" panose="02010601030101010101" pitchFamily="2" charset="-122"/>
            </a:endParaRPr>
          </a:p>
        </p:txBody>
      </p:sp>
      <p:grpSp>
        <p:nvGrpSpPr>
          <p:cNvPr id="3" name="Group 4"/>
          <p:cNvGrpSpPr/>
          <p:nvPr/>
        </p:nvGrpSpPr>
        <p:grpSpPr bwMode="auto">
          <a:xfrm>
            <a:off x="695325" y="3357563"/>
            <a:ext cx="8636000" cy="3074987"/>
            <a:chOff x="385" y="1887"/>
            <a:chExt cx="5200" cy="2133"/>
          </a:xfrm>
        </p:grpSpPr>
        <p:sp>
          <p:nvSpPr>
            <p:cNvPr id="5" name="Rectangle 6"/>
            <p:cNvSpPr>
              <a:spLocks noChangeArrowheads="1"/>
            </p:cNvSpPr>
            <p:nvPr/>
          </p:nvSpPr>
          <p:spPr bwMode="auto">
            <a:xfrm>
              <a:off x="385" y="1979"/>
              <a:ext cx="317" cy="1948"/>
            </a:xfrm>
            <a:prstGeom prst="rect">
              <a:avLst/>
            </a:prstGeom>
            <a:solidFill>
              <a:srgbClr val="FFFF99"/>
            </a:solidFill>
            <a:ln w="25400">
              <a:solidFill>
                <a:schemeClr val="tx1"/>
              </a:solidFill>
              <a:miter lim="800000"/>
            </a:ln>
            <a:effectLst/>
          </p:spPr>
          <p:txBody>
            <a:bodyPr wrap="none" anchor="ctr"/>
            <a:lstStyle/>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审</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计</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证</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据</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p:txBody>
        </p:sp>
        <p:sp>
          <p:nvSpPr>
            <p:cNvPr id="6" name="Rectangle 7"/>
            <p:cNvSpPr>
              <a:spLocks noChangeArrowheads="1"/>
            </p:cNvSpPr>
            <p:nvPr/>
          </p:nvSpPr>
          <p:spPr bwMode="auto">
            <a:xfrm>
              <a:off x="1080" y="2432"/>
              <a:ext cx="317" cy="1588"/>
            </a:xfrm>
            <a:prstGeom prst="rect">
              <a:avLst/>
            </a:prstGeom>
            <a:solidFill>
              <a:srgbClr val="FFFF99"/>
            </a:solidFill>
            <a:ln w="25400">
              <a:solidFill>
                <a:schemeClr val="tx1"/>
              </a:solidFill>
              <a:miter lim="800000"/>
            </a:ln>
            <a:effectLst/>
          </p:spPr>
          <p:txBody>
            <a:bodyPr wrap="none" anchor="ctr"/>
            <a:lstStyle/>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其</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他</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信</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息</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p:txBody>
        </p:sp>
        <p:sp>
          <p:nvSpPr>
            <p:cNvPr id="7" name="AutoShape 8"/>
            <p:cNvSpPr>
              <a:spLocks noChangeArrowheads="1"/>
            </p:cNvSpPr>
            <p:nvPr/>
          </p:nvSpPr>
          <p:spPr bwMode="auto">
            <a:xfrm>
              <a:off x="703" y="3067"/>
              <a:ext cx="377" cy="87"/>
            </a:xfrm>
            <a:prstGeom prst="rightArrow">
              <a:avLst>
                <a:gd name="adj1" fmla="val 50000"/>
                <a:gd name="adj2" fmla="val 174451"/>
              </a:avLst>
            </a:prstGeom>
            <a:solidFill>
              <a:schemeClr val="accent1"/>
            </a:solidFill>
            <a:ln w="9525">
              <a:solidFill>
                <a:schemeClr val="tx1"/>
              </a:solidFill>
              <a:miter lim="800000"/>
            </a:ln>
            <a:effectLst/>
          </p:spPr>
          <p:txBody>
            <a:bodyPr wrap="none" anchor="ctr"/>
            <a:lstStyle/>
            <a:p>
              <a:pPr defTabSz="685800" fontAlgn="auto">
                <a:spcBef>
                  <a:spcPts val="0"/>
                </a:spcBef>
                <a:spcAft>
                  <a:spcPts val="0"/>
                </a:spcAft>
                <a:defRPr/>
              </a:pPr>
              <a:endParaRPr lang="zh-CN" altLang="en-US" sz="1350">
                <a:latin typeface="+mn-lt"/>
                <a:ea typeface="+mn-ea"/>
              </a:endParaRPr>
            </a:p>
          </p:txBody>
        </p:sp>
        <p:sp>
          <p:nvSpPr>
            <p:cNvPr id="8" name="AutoShape 9"/>
            <p:cNvSpPr>
              <a:spLocks noChangeArrowheads="1"/>
            </p:cNvSpPr>
            <p:nvPr/>
          </p:nvSpPr>
          <p:spPr bwMode="auto">
            <a:xfrm>
              <a:off x="703" y="2069"/>
              <a:ext cx="811" cy="140"/>
            </a:xfrm>
            <a:prstGeom prst="rightArrow">
              <a:avLst>
                <a:gd name="adj1" fmla="val 50000"/>
                <a:gd name="adj2" fmla="val 216728"/>
              </a:avLst>
            </a:prstGeom>
            <a:solidFill>
              <a:schemeClr val="accent1"/>
            </a:solidFill>
            <a:ln w="9525">
              <a:solidFill>
                <a:schemeClr val="tx1"/>
              </a:solidFill>
              <a:miter lim="800000"/>
            </a:ln>
            <a:effectLst/>
          </p:spPr>
          <p:txBody>
            <a:bodyPr wrap="none" anchor="ctr"/>
            <a:lstStyle/>
            <a:p>
              <a:pPr defTabSz="685800" fontAlgn="auto">
                <a:spcBef>
                  <a:spcPts val="0"/>
                </a:spcBef>
                <a:spcAft>
                  <a:spcPts val="0"/>
                </a:spcAft>
                <a:defRPr/>
              </a:pPr>
              <a:endParaRPr lang="zh-CN" altLang="en-US" sz="1350">
                <a:latin typeface="+mn-lt"/>
                <a:ea typeface="+mn-ea"/>
              </a:endParaRPr>
            </a:p>
          </p:txBody>
        </p:sp>
        <p:sp>
          <p:nvSpPr>
            <p:cNvPr id="9" name="Rectangle 10"/>
            <p:cNvSpPr>
              <a:spLocks noChangeArrowheads="1"/>
            </p:cNvSpPr>
            <p:nvPr/>
          </p:nvSpPr>
          <p:spPr bwMode="auto">
            <a:xfrm>
              <a:off x="1514" y="1887"/>
              <a:ext cx="3402" cy="363"/>
            </a:xfrm>
            <a:prstGeom prst="rect">
              <a:avLst/>
            </a:prstGeom>
            <a:solidFill>
              <a:srgbClr val="FFFF99"/>
            </a:solidFill>
            <a:ln w="25400">
              <a:solidFill>
                <a:schemeClr val="tx1"/>
              </a:solidFill>
              <a:miter lim="800000"/>
            </a:ln>
            <a:effectLst/>
          </p:spPr>
          <p:txBody>
            <a:bodyPr wrap="none" anchor="ctr"/>
            <a:lstStyle/>
            <a:p>
              <a:pPr algn="ctr" defTabSz="685800" fontAlgn="auto">
                <a:spcBef>
                  <a:spcPts val="0"/>
                </a:spcBef>
                <a:spcAft>
                  <a:spcPts val="0"/>
                </a:spcAft>
                <a:defRPr/>
              </a:pPr>
              <a:r>
                <a:rPr kumimoji="1" lang="zh-CN" altLang="en-US" sz="2400" b="1" dirty="0">
                  <a:effectLst>
                    <a:outerShdw blurRad="38100" dist="38100" dir="2700000" algn="tl">
                      <a:srgbClr val="FFFFFF"/>
                    </a:outerShdw>
                  </a:effectLst>
                  <a:latin typeface="Times New Roman" panose="02020603050405020304" pitchFamily="18" charset="0"/>
                  <a:ea typeface="黑体" panose="02010609060101010101" pitchFamily="49" charset="-122"/>
                </a:rPr>
                <a:t>财务报表依据的会计记录中含有的信息</a:t>
              </a:r>
              <a:endParaRPr kumimoji="1" lang="zh-CN" altLang="en-US" sz="2400" b="1" dirty="0">
                <a:effectLst>
                  <a:outerShdw blurRad="38100" dist="38100" dir="2700000" algn="tl">
                    <a:srgbClr val="FFFFFF"/>
                  </a:outerShdw>
                </a:effectLst>
                <a:latin typeface="Times New Roman" panose="02020603050405020304" pitchFamily="18" charset="0"/>
                <a:ea typeface="黑体" panose="02010609060101010101" pitchFamily="49" charset="-122"/>
              </a:endParaRPr>
            </a:p>
          </p:txBody>
        </p:sp>
        <p:sp>
          <p:nvSpPr>
            <p:cNvPr id="10" name="AutoShape 11"/>
            <p:cNvSpPr>
              <a:spLocks noChangeArrowheads="1"/>
            </p:cNvSpPr>
            <p:nvPr/>
          </p:nvSpPr>
          <p:spPr bwMode="auto">
            <a:xfrm>
              <a:off x="1397" y="2523"/>
              <a:ext cx="409" cy="87"/>
            </a:xfrm>
            <a:prstGeom prst="rightArrow">
              <a:avLst>
                <a:gd name="adj1" fmla="val 50000"/>
                <a:gd name="adj2" fmla="val 113611"/>
              </a:avLst>
            </a:prstGeom>
            <a:solidFill>
              <a:schemeClr val="accent1"/>
            </a:solidFill>
            <a:ln w="9525">
              <a:solidFill>
                <a:schemeClr val="tx1"/>
              </a:solidFill>
              <a:miter lim="800000"/>
            </a:ln>
            <a:effectLst/>
          </p:spPr>
          <p:txBody>
            <a:bodyPr wrap="none" anchor="ctr"/>
            <a:lstStyle/>
            <a:p>
              <a:pPr defTabSz="685800" fontAlgn="auto">
                <a:spcBef>
                  <a:spcPts val="0"/>
                </a:spcBef>
                <a:spcAft>
                  <a:spcPts val="0"/>
                </a:spcAft>
                <a:defRPr/>
              </a:pPr>
              <a:endParaRPr lang="zh-CN" altLang="en-US" sz="1350">
                <a:latin typeface="+mn-lt"/>
                <a:ea typeface="+mn-ea"/>
              </a:endParaRPr>
            </a:p>
          </p:txBody>
        </p:sp>
        <p:sp>
          <p:nvSpPr>
            <p:cNvPr id="4" name="AutoShape 12"/>
            <p:cNvSpPr>
              <a:spLocks noChangeArrowheads="1"/>
            </p:cNvSpPr>
            <p:nvPr/>
          </p:nvSpPr>
          <p:spPr bwMode="auto">
            <a:xfrm>
              <a:off x="1397" y="3203"/>
              <a:ext cx="409" cy="91"/>
            </a:xfrm>
            <a:prstGeom prst="rightArrow">
              <a:avLst>
                <a:gd name="adj1" fmla="val 50000"/>
                <a:gd name="adj2" fmla="val 112363"/>
              </a:avLst>
            </a:prstGeom>
            <a:solidFill>
              <a:schemeClr val="accent1"/>
            </a:solidFill>
            <a:ln w="9525">
              <a:solidFill>
                <a:schemeClr val="tx1"/>
              </a:solidFill>
              <a:miter lim="800000"/>
            </a:ln>
            <a:effectLst/>
          </p:spPr>
          <p:txBody>
            <a:bodyPr wrap="none" anchor="ctr"/>
            <a:lstStyle/>
            <a:p>
              <a:pPr defTabSz="685800" fontAlgn="auto">
                <a:spcBef>
                  <a:spcPts val="0"/>
                </a:spcBef>
                <a:spcAft>
                  <a:spcPts val="0"/>
                </a:spcAft>
                <a:defRPr/>
              </a:pPr>
              <a:endParaRPr lang="zh-CN" altLang="en-US" sz="1350">
                <a:latin typeface="+mn-lt"/>
                <a:ea typeface="+mn-ea"/>
              </a:endParaRPr>
            </a:p>
          </p:txBody>
        </p:sp>
        <p:sp>
          <p:nvSpPr>
            <p:cNvPr id="12" name="AutoShape 13"/>
            <p:cNvSpPr>
              <a:spLocks noChangeArrowheads="1"/>
            </p:cNvSpPr>
            <p:nvPr/>
          </p:nvSpPr>
          <p:spPr bwMode="auto">
            <a:xfrm>
              <a:off x="1397" y="3747"/>
              <a:ext cx="409" cy="91"/>
            </a:xfrm>
            <a:prstGeom prst="rightArrow">
              <a:avLst>
                <a:gd name="adj1" fmla="val 50000"/>
                <a:gd name="adj2" fmla="val 112363"/>
              </a:avLst>
            </a:prstGeom>
            <a:solidFill>
              <a:schemeClr val="accent1"/>
            </a:solidFill>
            <a:ln w="9525">
              <a:solidFill>
                <a:schemeClr val="tx1"/>
              </a:solidFill>
              <a:miter lim="800000"/>
            </a:ln>
            <a:effectLst/>
          </p:spPr>
          <p:txBody>
            <a:bodyPr wrap="none" anchor="ctr"/>
            <a:lstStyle/>
            <a:p>
              <a:pPr defTabSz="685800" fontAlgn="auto">
                <a:spcBef>
                  <a:spcPts val="0"/>
                </a:spcBef>
                <a:spcAft>
                  <a:spcPts val="0"/>
                </a:spcAft>
                <a:defRPr/>
              </a:pPr>
              <a:endParaRPr lang="zh-CN" altLang="en-US" sz="1350">
                <a:latin typeface="+mn-lt"/>
                <a:ea typeface="+mn-ea"/>
              </a:endParaRPr>
            </a:p>
          </p:txBody>
        </p:sp>
        <p:sp>
          <p:nvSpPr>
            <p:cNvPr id="13" name="Rectangle 14"/>
            <p:cNvSpPr>
              <a:spLocks noChangeArrowheads="1"/>
            </p:cNvSpPr>
            <p:nvPr/>
          </p:nvSpPr>
          <p:spPr bwMode="auto">
            <a:xfrm>
              <a:off x="1821" y="2432"/>
              <a:ext cx="3402" cy="363"/>
            </a:xfrm>
            <a:prstGeom prst="rect">
              <a:avLst/>
            </a:prstGeom>
            <a:solidFill>
              <a:srgbClr val="FFFF99"/>
            </a:solidFill>
            <a:ln w="25400">
              <a:solidFill>
                <a:schemeClr val="tx1"/>
              </a:solidFill>
              <a:miter lim="800000"/>
            </a:ln>
            <a:effectLst/>
          </p:spPr>
          <p:txBody>
            <a:bodyPr wrap="none" anchor="ctr"/>
            <a:lstStyle/>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被审单位内部或外部会计记录以外信息</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p:txBody>
        </p:sp>
        <p:sp>
          <p:nvSpPr>
            <p:cNvPr id="14" name="Rectangle 15"/>
            <p:cNvSpPr>
              <a:spLocks noChangeArrowheads="1"/>
            </p:cNvSpPr>
            <p:nvPr/>
          </p:nvSpPr>
          <p:spPr bwMode="auto">
            <a:xfrm>
              <a:off x="1821" y="3021"/>
              <a:ext cx="3764" cy="362"/>
            </a:xfrm>
            <a:prstGeom prst="rect">
              <a:avLst/>
            </a:prstGeom>
            <a:solidFill>
              <a:srgbClr val="FFFF99"/>
            </a:solidFill>
            <a:ln w="25400">
              <a:solidFill>
                <a:schemeClr val="tx1"/>
              </a:solidFill>
              <a:miter lim="800000"/>
            </a:ln>
            <a:effectLst/>
          </p:spPr>
          <p:txBody>
            <a:bodyPr wrap="none" anchor="ctr"/>
            <a:lstStyle/>
            <a:p>
              <a:pPr defTabSz="685800" fontAlgn="auto">
                <a:spcBef>
                  <a:spcPts val="0"/>
                </a:spcBef>
                <a:spcAft>
                  <a:spcPts val="0"/>
                </a:spcAft>
                <a:defRPr/>
              </a:pPr>
              <a:r>
                <a:rPr kumimoji="1" lang="zh-CN" altLang="en-US" sz="2400" b="1" dirty="0">
                  <a:effectLst>
                    <a:outerShdw blurRad="38100" dist="38100" dir="2700000" algn="tl">
                      <a:srgbClr val="FFFFFF"/>
                    </a:outerShdw>
                  </a:effectLst>
                  <a:latin typeface="Times New Roman" panose="02020603050405020304" pitchFamily="18" charset="0"/>
                  <a:ea typeface="黑体" panose="02010609060101010101" pitchFamily="49" charset="-122"/>
                </a:rPr>
                <a:t>通过询问、观察和检查等审计程序获取的信息</a:t>
              </a:r>
              <a:endParaRPr kumimoji="1" lang="zh-CN" altLang="en-US" sz="2400" b="1" dirty="0">
                <a:effectLst>
                  <a:outerShdw blurRad="38100" dist="38100" dir="2700000" algn="tl">
                    <a:srgbClr val="FFFFFF"/>
                  </a:outerShdw>
                </a:effectLst>
                <a:latin typeface="Times New Roman" panose="02020603050405020304" pitchFamily="18" charset="0"/>
                <a:ea typeface="黑体" panose="02010609060101010101" pitchFamily="49" charset="-122"/>
              </a:endParaRPr>
            </a:p>
          </p:txBody>
        </p:sp>
        <p:sp>
          <p:nvSpPr>
            <p:cNvPr id="15" name="Rectangle 16"/>
            <p:cNvSpPr>
              <a:spLocks noChangeArrowheads="1"/>
            </p:cNvSpPr>
            <p:nvPr/>
          </p:nvSpPr>
          <p:spPr bwMode="auto">
            <a:xfrm>
              <a:off x="1821" y="3566"/>
              <a:ext cx="3586" cy="361"/>
            </a:xfrm>
            <a:prstGeom prst="rect">
              <a:avLst/>
            </a:prstGeom>
            <a:solidFill>
              <a:srgbClr val="FFFF99"/>
            </a:solidFill>
            <a:ln w="25400">
              <a:solidFill>
                <a:schemeClr val="tx1"/>
              </a:solidFill>
              <a:miter lim="800000"/>
            </a:ln>
            <a:effectLst/>
          </p:spPr>
          <p:txBody>
            <a:bodyPr wrap="none" anchor="ctr"/>
            <a:lstStyle/>
            <a:p>
              <a:pPr algn="ctr" defTabSz="685800" fontAlgn="auto">
                <a:spcBef>
                  <a:spcPts val="0"/>
                </a:spcBef>
                <a:spcAft>
                  <a:spcPts val="0"/>
                </a:spcAft>
                <a:defRPr/>
              </a:pPr>
              <a:r>
                <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rPr>
                <a:t>自编或获取通过合理推断得出结论的信息</a:t>
              </a:r>
              <a:endParaRPr kumimoji="1" lang="zh-CN" altLang="en-US" sz="2400" b="1">
                <a:effectLst>
                  <a:outerShdw blurRad="38100" dist="38100" dir="2700000" algn="tl">
                    <a:srgbClr val="FFFFFF"/>
                  </a:outerShdw>
                </a:effectLst>
                <a:latin typeface="Times New Roman" panose="02020603050405020304" pitchFamily="18" charset="0"/>
                <a:ea typeface="黑体" panose="02010609060101010101" pitchFamily="49" charset="-122"/>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checkerboard(across)">
                                      <p:cBhvr>
                                        <p:cTn id="3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4152900"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认知审计证据</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159375" y="188913"/>
            <a:ext cx="7031038"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8" name="组合 87"/>
          <p:cNvGrpSpPr/>
          <p:nvPr/>
        </p:nvGrpSpPr>
        <p:grpSpPr bwMode="auto">
          <a:xfrm>
            <a:off x="695325" y="1052513"/>
            <a:ext cx="10153650" cy="1739900"/>
            <a:chOff x="946620" y="1670343"/>
            <a:chExt cx="10153650" cy="1739900"/>
          </a:xfrm>
        </p:grpSpPr>
        <p:grpSp>
          <p:nvGrpSpPr>
            <p:cNvPr id="2767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767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7674"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一、审计证据概述</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7675" name="TextBox 89"/>
            <p:cNvSpPr txBox="1">
              <a:spLocks noChangeArrowheads="1"/>
            </p:cNvSpPr>
            <p:nvPr/>
          </p:nvSpPr>
          <p:spPr bwMode="auto">
            <a:xfrm>
              <a:off x="1581620" y="2953043"/>
              <a:ext cx="9518650" cy="457200"/>
            </a:xfrm>
            <a:prstGeom prst="rect">
              <a:avLst/>
            </a:prstGeom>
            <a:noFill/>
            <a:ln w="9525">
              <a:noFill/>
              <a:miter lim="800000"/>
            </a:ln>
          </p:spPr>
          <p:txBody>
            <a:bodyPr>
              <a:spAutoFit/>
            </a:bodyPr>
            <a:lstStyle/>
            <a:p>
              <a:pPr indent="457200"/>
              <a:r>
                <a:rPr lang="zh-CN" altLang="en-US" sz="2400" b="1">
                  <a:ea typeface="楷体" panose="02010609060101010101" pitchFamily="49" charset="-122"/>
                </a:rPr>
                <a:t>       </a:t>
              </a: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3" name="îṥļîḑé-Straight Arrow Connector 3"/>
          <p:cNvCxnSpPr/>
          <p:nvPr/>
        </p:nvCxnSpPr>
        <p:spPr>
          <a:xfrm>
            <a:off x="5619750" y="2470150"/>
            <a:ext cx="0" cy="309563"/>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 name="îṥļîḑé-Straight Arrow Connector 4"/>
          <p:cNvCxnSpPr/>
          <p:nvPr/>
        </p:nvCxnSpPr>
        <p:spPr>
          <a:xfrm flipH="1">
            <a:off x="2600325" y="2819400"/>
            <a:ext cx="2901950" cy="9525"/>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 name="îṥļîḑé-Straight Arrow Connector 5"/>
          <p:cNvCxnSpPr/>
          <p:nvPr/>
        </p:nvCxnSpPr>
        <p:spPr>
          <a:xfrm flipH="1" flipV="1">
            <a:off x="5619750" y="2814638"/>
            <a:ext cx="1955800" cy="9525"/>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 name="îṥļîḑé-Straight Arrow Connector 6"/>
          <p:cNvCxnSpPr/>
          <p:nvPr/>
        </p:nvCxnSpPr>
        <p:spPr>
          <a:xfrm rot="16200000" flipH="1">
            <a:off x="2468563" y="2960687"/>
            <a:ext cx="266700" cy="3175"/>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 name="îṥļîḑé-Straight Arrow Connector 7"/>
          <p:cNvCxnSpPr/>
          <p:nvPr/>
        </p:nvCxnSpPr>
        <p:spPr>
          <a:xfrm rot="16200000" flipH="1">
            <a:off x="7444582" y="2942431"/>
            <a:ext cx="265112" cy="3175"/>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îṥļîḑé-Straight Arrow Connector 13"/>
          <p:cNvCxnSpPr/>
          <p:nvPr/>
        </p:nvCxnSpPr>
        <p:spPr>
          <a:xfrm flipH="1" flipV="1">
            <a:off x="6426200" y="4354513"/>
            <a:ext cx="1943100" cy="1587"/>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îṥļîḑé-Straight Arrow Connector 14"/>
          <p:cNvCxnSpPr/>
          <p:nvPr/>
        </p:nvCxnSpPr>
        <p:spPr>
          <a:xfrm flipH="1">
            <a:off x="6426200" y="4356100"/>
            <a:ext cx="0" cy="223838"/>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îṥļîḑé-Straight Arrow Connector 15"/>
          <p:cNvCxnSpPr/>
          <p:nvPr/>
        </p:nvCxnSpPr>
        <p:spPr>
          <a:xfrm>
            <a:off x="8313738" y="4448175"/>
            <a:ext cx="3175" cy="131763"/>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îṥļîḑé-Straight Arrow Connector 17"/>
          <p:cNvCxnSpPr/>
          <p:nvPr/>
        </p:nvCxnSpPr>
        <p:spPr>
          <a:xfrm rot="16200000" flipH="1">
            <a:off x="7245351" y="4159250"/>
            <a:ext cx="266700" cy="3175"/>
          </a:xfrm>
          <a:prstGeom prst="straightConnector1">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2" name="îṥļîḑé-任意多边形: 形状 29"/>
          <p:cNvSpPr/>
          <p:nvPr/>
        </p:nvSpPr>
        <p:spPr>
          <a:xfrm>
            <a:off x="6165850" y="4579938"/>
            <a:ext cx="596900" cy="493712"/>
          </a:xfrm>
          <a:custGeom>
            <a:avLst/>
            <a:gdLst/>
            <a:ahLst/>
            <a:cxnLst/>
            <a:rect l="0" t="0" r="0" b="0"/>
            <a:pathLst>
              <a:path w="120000" h="120000" extrusionOk="0">
                <a:moveTo>
                  <a:pt x="60011" y="0"/>
                </a:moveTo>
                <a:cubicBezTo>
                  <a:pt x="44753" y="0"/>
                  <a:pt x="32380" y="15183"/>
                  <a:pt x="32380" y="33916"/>
                </a:cubicBezTo>
                <a:cubicBezTo>
                  <a:pt x="32380" y="52650"/>
                  <a:pt x="44753" y="67833"/>
                  <a:pt x="60011" y="67833"/>
                </a:cubicBezTo>
                <a:cubicBezTo>
                  <a:pt x="75274" y="67833"/>
                  <a:pt x="87647" y="52650"/>
                  <a:pt x="87647" y="33916"/>
                </a:cubicBezTo>
                <a:cubicBezTo>
                  <a:pt x="87647" y="15183"/>
                  <a:pt x="75274" y="0"/>
                  <a:pt x="60011" y="0"/>
                </a:cubicBezTo>
                <a:close/>
                <a:moveTo>
                  <a:pt x="40146" y="74200"/>
                </a:moveTo>
                <a:cubicBezTo>
                  <a:pt x="40146" y="74200"/>
                  <a:pt x="23773" y="75488"/>
                  <a:pt x="12041" y="86800"/>
                </a:cubicBezTo>
                <a:cubicBezTo>
                  <a:pt x="-1808" y="100161"/>
                  <a:pt x="85" y="120000"/>
                  <a:pt x="85" y="120000"/>
                </a:cubicBezTo>
                <a:lnTo>
                  <a:pt x="60000" y="120000"/>
                </a:lnTo>
                <a:lnTo>
                  <a:pt x="119908" y="120000"/>
                </a:lnTo>
                <a:cubicBezTo>
                  <a:pt x="119908" y="120000"/>
                  <a:pt x="121808" y="100161"/>
                  <a:pt x="107958" y="86800"/>
                </a:cubicBezTo>
                <a:cubicBezTo>
                  <a:pt x="96226" y="75488"/>
                  <a:pt x="79847" y="74200"/>
                  <a:pt x="79847" y="74200"/>
                </a:cubicBezTo>
                <a:lnTo>
                  <a:pt x="66484" y="106322"/>
                </a:lnTo>
                <a:lnTo>
                  <a:pt x="64418" y="85405"/>
                </a:lnTo>
                <a:lnTo>
                  <a:pt x="67617" y="82111"/>
                </a:lnTo>
                <a:lnTo>
                  <a:pt x="60000" y="82111"/>
                </a:lnTo>
                <a:lnTo>
                  <a:pt x="52382" y="82111"/>
                </a:lnTo>
                <a:lnTo>
                  <a:pt x="55581" y="85405"/>
                </a:lnTo>
                <a:lnTo>
                  <a:pt x="53515" y="106322"/>
                </a:lnTo>
                <a:lnTo>
                  <a:pt x="40146" y="74200"/>
                </a:lnTo>
                <a:close/>
              </a:path>
            </a:pathLst>
          </a:custGeom>
          <a:solidFill>
            <a:schemeClr val="accent1"/>
          </a:solidFill>
          <a:ln w="1270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p>
            <a:pPr algn="ctr" defTabSz="685800" fontAlgn="auto">
              <a:spcBef>
                <a:spcPts val="0"/>
              </a:spcBef>
              <a:spcAft>
                <a:spcPts val="0"/>
              </a:spcAft>
              <a:defRPr/>
            </a:pPr>
            <a:endParaRPr sz="1400" kern="0">
              <a:solidFill>
                <a:sysClr val="window" lastClr="FFFFFF"/>
              </a:solidFill>
              <a:latin typeface="Calibri" panose="020F0502020204030204"/>
              <a:ea typeface="+mn-ea"/>
            </a:endParaRPr>
          </a:p>
        </p:txBody>
      </p:sp>
      <p:sp>
        <p:nvSpPr>
          <p:cNvPr id="24" name="îṥļîḑé-任意多边形: 形状 31"/>
          <p:cNvSpPr/>
          <p:nvPr/>
        </p:nvSpPr>
        <p:spPr>
          <a:xfrm>
            <a:off x="2208213" y="3095625"/>
            <a:ext cx="790575" cy="642938"/>
          </a:xfrm>
          <a:custGeom>
            <a:avLst/>
            <a:gdLst/>
            <a:ahLst/>
            <a:cxnLst/>
            <a:rect l="0" t="0" r="0" b="0"/>
            <a:pathLst>
              <a:path w="120000" h="120000" extrusionOk="0">
                <a:moveTo>
                  <a:pt x="60011" y="0"/>
                </a:moveTo>
                <a:cubicBezTo>
                  <a:pt x="44753" y="0"/>
                  <a:pt x="32380" y="15183"/>
                  <a:pt x="32380" y="33916"/>
                </a:cubicBezTo>
                <a:cubicBezTo>
                  <a:pt x="32380" y="52650"/>
                  <a:pt x="44753" y="67833"/>
                  <a:pt x="60011" y="67833"/>
                </a:cubicBezTo>
                <a:cubicBezTo>
                  <a:pt x="75274" y="67833"/>
                  <a:pt x="87647" y="52650"/>
                  <a:pt x="87647" y="33916"/>
                </a:cubicBezTo>
                <a:cubicBezTo>
                  <a:pt x="87647" y="15183"/>
                  <a:pt x="75274" y="0"/>
                  <a:pt x="60011" y="0"/>
                </a:cubicBezTo>
                <a:close/>
                <a:moveTo>
                  <a:pt x="40146" y="74200"/>
                </a:moveTo>
                <a:cubicBezTo>
                  <a:pt x="40146" y="74200"/>
                  <a:pt x="23773" y="75488"/>
                  <a:pt x="12041" y="86800"/>
                </a:cubicBezTo>
                <a:cubicBezTo>
                  <a:pt x="-1808" y="100161"/>
                  <a:pt x="85" y="120000"/>
                  <a:pt x="85" y="120000"/>
                </a:cubicBezTo>
                <a:lnTo>
                  <a:pt x="60000" y="120000"/>
                </a:lnTo>
                <a:lnTo>
                  <a:pt x="119908" y="120000"/>
                </a:lnTo>
                <a:cubicBezTo>
                  <a:pt x="119908" y="120000"/>
                  <a:pt x="121808" y="100161"/>
                  <a:pt x="107958" y="86800"/>
                </a:cubicBezTo>
                <a:cubicBezTo>
                  <a:pt x="96226" y="75488"/>
                  <a:pt x="79847" y="74200"/>
                  <a:pt x="79847" y="74200"/>
                </a:cubicBezTo>
                <a:lnTo>
                  <a:pt x="66484" y="106322"/>
                </a:lnTo>
                <a:lnTo>
                  <a:pt x="64418" y="85405"/>
                </a:lnTo>
                <a:lnTo>
                  <a:pt x="67617" y="82111"/>
                </a:lnTo>
                <a:lnTo>
                  <a:pt x="60000" y="82111"/>
                </a:lnTo>
                <a:lnTo>
                  <a:pt x="52382" y="82111"/>
                </a:lnTo>
                <a:lnTo>
                  <a:pt x="55581" y="85405"/>
                </a:lnTo>
                <a:lnTo>
                  <a:pt x="53515" y="106322"/>
                </a:lnTo>
                <a:lnTo>
                  <a:pt x="40146" y="74200"/>
                </a:lnTo>
                <a:close/>
              </a:path>
            </a:pathLst>
          </a:custGeom>
          <a:solidFill>
            <a:schemeClr val="accent1"/>
          </a:solidFill>
          <a:ln w="1270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p>
            <a:pPr algn="ctr" defTabSz="685800" fontAlgn="auto">
              <a:spcBef>
                <a:spcPts val="0"/>
              </a:spcBef>
              <a:spcAft>
                <a:spcPts val="0"/>
              </a:spcAft>
              <a:defRPr/>
            </a:pPr>
            <a:endParaRPr sz="1400" kern="0">
              <a:solidFill>
                <a:sysClr val="window" lastClr="FFFFFF"/>
              </a:solidFill>
              <a:latin typeface="Calibri" panose="020F0502020204030204"/>
              <a:ea typeface="+mn-ea"/>
            </a:endParaRPr>
          </a:p>
        </p:txBody>
      </p:sp>
      <p:sp>
        <p:nvSpPr>
          <p:cNvPr id="26" name="îṥļîḑé-任意多边形: 形状 33"/>
          <p:cNvSpPr/>
          <p:nvPr/>
        </p:nvSpPr>
        <p:spPr>
          <a:xfrm>
            <a:off x="7113588" y="3067050"/>
            <a:ext cx="788987" cy="642938"/>
          </a:xfrm>
          <a:custGeom>
            <a:avLst/>
            <a:gdLst/>
            <a:ahLst/>
            <a:cxnLst/>
            <a:rect l="0" t="0" r="0" b="0"/>
            <a:pathLst>
              <a:path w="120000" h="120000" extrusionOk="0">
                <a:moveTo>
                  <a:pt x="60011" y="0"/>
                </a:moveTo>
                <a:cubicBezTo>
                  <a:pt x="44753" y="0"/>
                  <a:pt x="32380" y="15183"/>
                  <a:pt x="32380" y="33916"/>
                </a:cubicBezTo>
                <a:cubicBezTo>
                  <a:pt x="32380" y="52650"/>
                  <a:pt x="44753" y="67833"/>
                  <a:pt x="60011" y="67833"/>
                </a:cubicBezTo>
                <a:cubicBezTo>
                  <a:pt x="75274" y="67833"/>
                  <a:pt x="87647" y="52650"/>
                  <a:pt x="87647" y="33916"/>
                </a:cubicBezTo>
                <a:cubicBezTo>
                  <a:pt x="87647" y="15183"/>
                  <a:pt x="75274" y="0"/>
                  <a:pt x="60011" y="0"/>
                </a:cubicBezTo>
                <a:close/>
                <a:moveTo>
                  <a:pt x="40146" y="74200"/>
                </a:moveTo>
                <a:cubicBezTo>
                  <a:pt x="40146" y="74200"/>
                  <a:pt x="23773" y="75488"/>
                  <a:pt x="12041" y="86800"/>
                </a:cubicBezTo>
                <a:cubicBezTo>
                  <a:pt x="-1808" y="100161"/>
                  <a:pt x="85" y="120000"/>
                  <a:pt x="85" y="120000"/>
                </a:cubicBezTo>
                <a:lnTo>
                  <a:pt x="60000" y="120000"/>
                </a:lnTo>
                <a:lnTo>
                  <a:pt x="119908" y="120000"/>
                </a:lnTo>
                <a:cubicBezTo>
                  <a:pt x="119908" y="120000"/>
                  <a:pt x="121808" y="100161"/>
                  <a:pt x="107958" y="86800"/>
                </a:cubicBezTo>
                <a:cubicBezTo>
                  <a:pt x="96226" y="75488"/>
                  <a:pt x="79847" y="74200"/>
                  <a:pt x="79847" y="74200"/>
                </a:cubicBezTo>
                <a:lnTo>
                  <a:pt x="66484" y="106322"/>
                </a:lnTo>
                <a:lnTo>
                  <a:pt x="64418" y="85405"/>
                </a:lnTo>
                <a:lnTo>
                  <a:pt x="67617" y="82111"/>
                </a:lnTo>
                <a:lnTo>
                  <a:pt x="60000" y="82111"/>
                </a:lnTo>
                <a:lnTo>
                  <a:pt x="52382" y="82111"/>
                </a:lnTo>
                <a:lnTo>
                  <a:pt x="55581" y="85405"/>
                </a:lnTo>
                <a:lnTo>
                  <a:pt x="53515" y="106322"/>
                </a:lnTo>
                <a:lnTo>
                  <a:pt x="40146" y="74200"/>
                </a:lnTo>
                <a:close/>
              </a:path>
            </a:pathLst>
          </a:custGeom>
          <a:solidFill>
            <a:schemeClr val="accent1"/>
          </a:solidFill>
          <a:ln w="1270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p>
            <a:pPr algn="ctr" defTabSz="685800" fontAlgn="auto">
              <a:spcBef>
                <a:spcPts val="0"/>
              </a:spcBef>
              <a:spcAft>
                <a:spcPts val="0"/>
              </a:spcAft>
              <a:defRPr/>
            </a:pPr>
            <a:endParaRPr sz="1400" kern="0">
              <a:solidFill>
                <a:sysClr val="window" lastClr="FFFFFF"/>
              </a:solidFill>
              <a:latin typeface="Calibri" panose="020F0502020204030204"/>
              <a:ea typeface="+mn-ea"/>
            </a:endParaRPr>
          </a:p>
        </p:txBody>
      </p:sp>
      <p:sp>
        <p:nvSpPr>
          <p:cNvPr id="27" name="îṥļîḑé-任意多边形: 形状 34"/>
          <p:cNvSpPr/>
          <p:nvPr/>
        </p:nvSpPr>
        <p:spPr>
          <a:xfrm>
            <a:off x="8018463" y="4579938"/>
            <a:ext cx="604837" cy="493712"/>
          </a:xfrm>
          <a:custGeom>
            <a:avLst/>
            <a:gdLst/>
            <a:ahLst/>
            <a:cxnLst/>
            <a:rect l="0" t="0" r="0" b="0"/>
            <a:pathLst>
              <a:path w="120000" h="120000" extrusionOk="0">
                <a:moveTo>
                  <a:pt x="60011" y="0"/>
                </a:moveTo>
                <a:cubicBezTo>
                  <a:pt x="44753" y="0"/>
                  <a:pt x="32380" y="15183"/>
                  <a:pt x="32380" y="33916"/>
                </a:cubicBezTo>
                <a:cubicBezTo>
                  <a:pt x="32380" y="52650"/>
                  <a:pt x="44753" y="67833"/>
                  <a:pt x="60011" y="67833"/>
                </a:cubicBezTo>
                <a:cubicBezTo>
                  <a:pt x="75274" y="67833"/>
                  <a:pt x="87647" y="52650"/>
                  <a:pt x="87647" y="33916"/>
                </a:cubicBezTo>
                <a:cubicBezTo>
                  <a:pt x="87647" y="15183"/>
                  <a:pt x="75274" y="0"/>
                  <a:pt x="60011" y="0"/>
                </a:cubicBezTo>
                <a:close/>
                <a:moveTo>
                  <a:pt x="40146" y="74200"/>
                </a:moveTo>
                <a:cubicBezTo>
                  <a:pt x="40146" y="74200"/>
                  <a:pt x="23773" y="75488"/>
                  <a:pt x="12041" y="86800"/>
                </a:cubicBezTo>
                <a:cubicBezTo>
                  <a:pt x="-1808" y="100161"/>
                  <a:pt x="85" y="120000"/>
                  <a:pt x="85" y="120000"/>
                </a:cubicBezTo>
                <a:lnTo>
                  <a:pt x="60000" y="120000"/>
                </a:lnTo>
                <a:lnTo>
                  <a:pt x="119908" y="120000"/>
                </a:lnTo>
                <a:cubicBezTo>
                  <a:pt x="119908" y="120000"/>
                  <a:pt x="121808" y="100161"/>
                  <a:pt x="107958" y="86800"/>
                </a:cubicBezTo>
                <a:cubicBezTo>
                  <a:pt x="96226" y="75488"/>
                  <a:pt x="79847" y="74200"/>
                  <a:pt x="79847" y="74200"/>
                </a:cubicBezTo>
                <a:lnTo>
                  <a:pt x="66484" y="106322"/>
                </a:lnTo>
                <a:lnTo>
                  <a:pt x="64418" y="85405"/>
                </a:lnTo>
                <a:lnTo>
                  <a:pt x="67617" y="82111"/>
                </a:lnTo>
                <a:lnTo>
                  <a:pt x="60000" y="82111"/>
                </a:lnTo>
                <a:lnTo>
                  <a:pt x="52382" y="82111"/>
                </a:lnTo>
                <a:lnTo>
                  <a:pt x="55581" y="85405"/>
                </a:lnTo>
                <a:lnTo>
                  <a:pt x="53515" y="106322"/>
                </a:lnTo>
                <a:lnTo>
                  <a:pt x="40146" y="74200"/>
                </a:lnTo>
                <a:close/>
              </a:path>
            </a:pathLst>
          </a:custGeom>
          <a:solidFill>
            <a:schemeClr val="accent1"/>
          </a:solidFill>
          <a:ln w="1270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anchor="ctr"/>
          <a:lstStyle/>
          <a:p>
            <a:pPr algn="ctr" defTabSz="685800" fontAlgn="auto">
              <a:spcBef>
                <a:spcPts val="0"/>
              </a:spcBef>
              <a:spcAft>
                <a:spcPts val="0"/>
              </a:spcAft>
              <a:defRPr/>
            </a:pPr>
            <a:endParaRPr sz="1400" kern="0">
              <a:solidFill>
                <a:sysClr val="window" lastClr="FFFFFF"/>
              </a:solidFill>
              <a:latin typeface="Calibri" panose="020F0502020204030204"/>
              <a:ea typeface="+mn-ea"/>
            </a:endParaRPr>
          </a:p>
        </p:txBody>
      </p:sp>
      <p:sp>
        <p:nvSpPr>
          <p:cNvPr id="29" name="文本框 36"/>
          <p:cNvSpPr txBox="1"/>
          <p:nvPr/>
        </p:nvSpPr>
        <p:spPr>
          <a:xfrm>
            <a:off x="4217663" y="1946391"/>
            <a:ext cx="2709396" cy="523221"/>
          </a:xfrm>
          <a:prstGeom prst="rect">
            <a:avLst/>
          </a:prstGeom>
          <a:noFill/>
        </p:spPr>
        <p:txBody>
          <a:bodyPr wrap="none">
            <a:spAutoFit/>
            <a:scene3d>
              <a:camera prst="orthographicFront"/>
              <a:lightRig rig="threePt" dir="t"/>
            </a:scene3d>
            <a:sp3d contourW="12700"/>
          </a:bodyPr>
          <a:lstStyle/>
          <a:p>
            <a:pPr algn="ctr" defTabSz="685800" fontAlgn="auto">
              <a:spcBef>
                <a:spcPts val="0"/>
              </a:spcBef>
              <a:spcAft>
                <a:spcPts val="0"/>
              </a:spcAft>
              <a:defRPr/>
            </a:pPr>
            <a:r>
              <a:rPr lang="zh-CN" altLang="en-US" sz="2800" b="1" dirty="0">
                <a:solidFill>
                  <a:srgbClr val="FF0000"/>
                </a:solidFill>
                <a:latin typeface="+mn-lt"/>
                <a:ea typeface="+mn-ea"/>
              </a:rPr>
              <a:t>审计证据的特征</a:t>
            </a:r>
            <a:endParaRPr lang="zh-CN" altLang="en-US" sz="2800" b="1" dirty="0">
              <a:solidFill>
                <a:srgbClr val="FF0000"/>
              </a:solidFill>
              <a:latin typeface="+mn-lt"/>
              <a:ea typeface="+mn-ea"/>
            </a:endParaRPr>
          </a:p>
        </p:txBody>
      </p:sp>
      <p:sp>
        <p:nvSpPr>
          <p:cNvPr id="30" name="文本框 37"/>
          <p:cNvSpPr txBox="1"/>
          <p:nvPr/>
        </p:nvSpPr>
        <p:spPr>
          <a:xfrm>
            <a:off x="2043429" y="3738694"/>
            <a:ext cx="1112806" cy="461665"/>
          </a:xfrm>
          <a:prstGeom prst="rect">
            <a:avLst/>
          </a:prstGeom>
          <a:noFill/>
        </p:spPr>
        <p:txBody>
          <a:bodyPr wrap="none">
            <a:spAutoFit/>
            <a:scene3d>
              <a:camera prst="orthographicFront"/>
              <a:lightRig rig="threePt" dir="t"/>
            </a:scene3d>
            <a:sp3d contourW="12700"/>
          </a:bodyPr>
          <a:lstStyle/>
          <a:p>
            <a:pPr algn="ctr" defTabSz="685800" fontAlgn="auto">
              <a:spcBef>
                <a:spcPts val="0"/>
              </a:spcBef>
              <a:spcAft>
                <a:spcPts val="0"/>
              </a:spcAft>
              <a:defRPr/>
            </a:pPr>
            <a:r>
              <a:rPr lang="zh-CN" altLang="en-US" sz="2400" b="1" dirty="0">
                <a:solidFill>
                  <a:schemeClr val="tx1">
                    <a:lumMod val="85000"/>
                    <a:lumOff val="15000"/>
                  </a:schemeClr>
                </a:solidFill>
                <a:latin typeface="+mn-lt"/>
                <a:ea typeface="+mn-ea"/>
              </a:rPr>
              <a:t>充分性</a:t>
            </a:r>
            <a:endParaRPr lang="zh-CN" altLang="en-US" sz="2400" b="1" dirty="0">
              <a:solidFill>
                <a:schemeClr val="tx1">
                  <a:lumMod val="85000"/>
                  <a:lumOff val="15000"/>
                </a:schemeClr>
              </a:solidFill>
              <a:latin typeface="+mn-lt"/>
              <a:ea typeface="+mn-ea"/>
            </a:endParaRPr>
          </a:p>
        </p:txBody>
      </p:sp>
      <p:sp>
        <p:nvSpPr>
          <p:cNvPr id="8" name="文本框 39"/>
          <p:cNvSpPr txBox="1"/>
          <p:nvPr/>
        </p:nvSpPr>
        <p:spPr>
          <a:xfrm>
            <a:off x="6858131" y="3710719"/>
            <a:ext cx="1181733" cy="461664"/>
          </a:xfrm>
          <a:prstGeom prst="rect">
            <a:avLst/>
          </a:prstGeom>
          <a:noFill/>
        </p:spPr>
        <p:txBody>
          <a:bodyPr>
            <a:spAutoFit/>
            <a:scene3d>
              <a:camera prst="orthographicFront"/>
              <a:lightRig rig="threePt" dir="t"/>
            </a:scene3d>
            <a:sp3d contourW="12700"/>
          </a:bodyPr>
          <a:lstStyle/>
          <a:p>
            <a:pPr algn="ctr" defTabSz="685800" fontAlgn="auto">
              <a:spcBef>
                <a:spcPts val="0"/>
              </a:spcBef>
              <a:spcAft>
                <a:spcPts val="0"/>
              </a:spcAft>
              <a:defRPr/>
            </a:pPr>
            <a:r>
              <a:rPr lang="zh-CN" altLang="en-US" sz="2400" b="1" dirty="0">
                <a:solidFill>
                  <a:schemeClr val="tx1">
                    <a:lumMod val="85000"/>
                    <a:lumOff val="15000"/>
                  </a:schemeClr>
                </a:solidFill>
                <a:latin typeface="+mn-lt"/>
                <a:ea typeface="+mn-ea"/>
              </a:rPr>
              <a:t>适当性</a:t>
            </a:r>
            <a:endParaRPr lang="zh-CN" altLang="en-US" sz="2400" b="1" dirty="0">
              <a:solidFill>
                <a:schemeClr val="tx1">
                  <a:lumMod val="85000"/>
                  <a:lumOff val="15000"/>
                </a:schemeClr>
              </a:solidFill>
              <a:latin typeface="+mn-lt"/>
              <a:ea typeface="+mn-ea"/>
            </a:endParaRPr>
          </a:p>
        </p:txBody>
      </p:sp>
      <p:sp>
        <p:nvSpPr>
          <p:cNvPr id="9" name="文本框 41"/>
          <p:cNvSpPr txBox="1"/>
          <p:nvPr/>
        </p:nvSpPr>
        <p:spPr>
          <a:xfrm>
            <a:off x="7889119" y="5073041"/>
            <a:ext cx="958917" cy="400109"/>
          </a:xfrm>
          <a:prstGeom prst="rect">
            <a:avLst/>
          </a:prstGeom>
          <a:noFill/>
        </p:spPr>
        <p:txBody>
          <a:bodyPr wrap="none">
            <a:spAutoFit/>
            <a:scene3d>
              <a:camera prst="orthographicFront"/>
              <a:lightRig rig="threePt" dir="t"/>
            </a:scene3d>
            <a:sp3d contourW="12700"/>
          </a:bodyPr>
          <a:lstStyle/>
          <a:p>
            <a:pPr algn="ctr" defTabSz="685800" fontAlgn="auto">
              <a:spcBef>
                <a:spcPts val="0"/>
              </a:spcBef>
              <a:spcAft>
                <a:spcPts val="0"/>
              </a:spcAft>
              <a:defRPr/>
            </a:pPr>
            <a:r>
              <a:rPr lang="zh-CN" altLang="en-US" sz="2000" b="1" dirty="0">
                <a:solidFill>
                  <a:schemeClr val="tx1">
                    <a:lumMod val="85000"/>
                    <a:lumOff val="15000"/>
                  </a:schemeClr>
                </a:solidFill>
                <a:latin typeface="+mn-lt"/>
                <a:ea typeface="+mn-ea"/>
              </a:rPr>
              <a:t>可靠性</a:t>
            </a:r>
            <a:endParaRPr lang="zh-CN" altLang="en-US" sz="2000" b="1" dirty="0">
              <a:solidFill>
                <a:schemeClr val="tx1">
                  <a:lumMod val="85000"/>
                  <a:lumOff val="15000"/>
                </a:schemeClr>
              </a:solidFill>
              <a:latin typeface="+mn-lt"/>
              <a:ea typeface="+mn-ea"/>
            </a:endParaRPr>
          </a:p>
        </p:txBody>
      </p:sp>
      <p:sp>
        <p:nvSpPr>
          <p:cNvPr id="13" name="文本框 42"/>
          <p:cNvSpPr txBox="1"/>
          <p:nvPr/>
        </p:nvSpPr>
        <p:spPr>
          <a:xfrm>
            <a:off x="5968142" y="5073041"/>
            <a:ext cx="958917" cy="400109"/>
          </a:xfrm>
          <a:prstGeom prst="rect">
            <a:avLst/>
          </a:prstGeom>
          <a:noFill/>
        </p:spPr>
        <p:txBody>
          <a:bodyPr wrap="none">
            <a:spAutoFit/>
            <a:scene3d>
              <a:camera prst="orthographicFront"/>
              <a:lightRig rig="threePt" dir="t"/>
            </a:scene3d>
            <a:sp3d contourW="12700"/>
          </a:bodyPr>
          <a:lstStyle/>
          <a:p>
            <a:pPr algn="ctr" defTabSz="685800" fontAlgn="auto">
              <a:spcBef>
                <a:spcPts val="0"/>
              </a:spcBef>
              <a:spcAft>
                <a:spcPts val="0"/>
              </a:spcAft>
              <a:defRPr/>
            </a:pPr>
            <a:r>
              <a:rPr lang="zh-CN" altLang="en-US" sz="2000" b="1" dirty="0">
                <a:solidFill>
                  <a:schemeClr val="tx1">
                    <a:lumMod val="85000"/>
                    <a:lumOff val="15000"/>
                  </a:schemeClr>
                </a:solidFill>
                <a:latin typeface="+mn-lt"/>
                <a:ea typeface="+mn-ea"/>
              </a:rPr>
              <a:t>相关性</a:t>
            </a:r>
            <a:endParaRPr lang="zh-CN" altLang="en-US" sz="2000" b="1" dirty="0">
              <a:solidFill>
                <a:schemeClr val="tx1">
                  <a:lumMod val="85000"/>
                  <a:lumOff val="15000"/>
                </a:schemeClr>
              </a:solidFill>
              <a:latin typeface="+mn-lt"/>
              <a:ea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ppt_x"/>
                                          </p:val>
                                        </p:tav>
                                        <p:tav tm="100000">
                                          <p:val>
                                            <p:strVal val="#ppt_x"/>
                                          </p:val>
                                        </p:tav>
                                      </p:tavLst>
                                    </p:anim>
                                    <p:anim calcmode="lin" valueType="num">
                                      <p:cBhvr additive="base">
                                        <p:cTn id="41" dur="500" fill="hold"/>
                                        <p:tgtEl>
                                          <p:spTgt spid="4"/>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500" fill="hold"/>
                                        <p:tgtEl>
                                          <p:spTgt spid="6"/>
                                        </p:tgtEl>
                                        <p:attrNameLst>
                                          <p:attrName>ppt_x</p:attrName>
                                        </p:attrNameLst>
                                      </p:cBhvr>
                                      <p:tavLst>
                                        <p:tav tm="0">
                                          <p:val>
                                            <p:strVal val="#ppt_x"/>
                                          </p:val>
                                        </p:tav>
                                        <p:tav tm="100000">
                                          <p:val>
                                            <p:strVal val="#ppt_x"/>
                                          </p:val>
                                        </p:tav>
                                      </p:tavLst>
                                    </p:anim>
                                    <p:anim calcmode="lin" valueType="num">
                                      <p:cBhvr additive="base">
                                        <p:cTn id="49" dur="500" fill="hold"/>
                                        <p:tgtEl>
                                          <p:spTgt spid="6"/>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ppt_x"/>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ppt_x"/>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ppt_x"/>
                                          </p:val>
                                        </p:tav>
                                        <p:tav tm="100000">
                                          <p:val>
                                            <p:strVal val="#ppt_x"/>
                                          </p:val>
                                        </p:tav>
                                      </p:tavLst>
                                    </p:anim>
                                    <p:anim calcmode="lin" valueType="num">
                                      <p:cBhvr additive="base">
                                        <p:cTn id="65" dur="500" fill="hold"/>
                                        <p:tgtEl>
                                          <p:spTgt spid="12"/>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fill="hold"/>
                                        <p:tgtEl>
                                          <p:spTgt spid="22"/>
                                        </p:tgtEl>
                                        <p:attrNameLst>
                                          <p:attrName>ppt_x</p:attrName>
                                        </p:attrNameLst>
                                      </p:cBhvr>
                                      <p:tavLst>
                                        <p:tav tm="0">
                                          <p:val>
                                            <p:strVal val="#ppt_x"/>
                                          </p:val>
                                        </p:tav>
                                        <p:tav tm="100000">
                                          <p:val>
                                            <p:strVal val="#ppt_x"/>
                                          </p:val>
                                        </p:tav>
                                      </p:tavLst>
                                    </p:anim>
                                    <p:anim calcmode="lin" valueType="num">
                                      <p:cBhvr additive="base">
                                        <p:cTn id="73" dur="500" fill="hold"/>
                                        <p:tgtEl>
                                          <p:spTgt spid="22"/>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additive="base">
                                        <p:cTn id="76" dur="500" fill="hold"/>
                                        <p:tgtEl>
                                          <p:spTgt spid="24"/>
                                        </p:tgtEl>
                                        <p:attrNameLst>
                                          <p:attrName>ppt_x</p:attrName>
                                        </p:attrNameLst>
                                      </p:cBhvr>
                                      <p:tavLst>
                                        <p:tav tm="0">
                                          <p:val>
                                            <p:strVal val="#ppt_x"/>
                                          </p:val>
                                        </p:tav>
                                        <p:tav tm="100000">
                                          <p:val>
                                            <p:strVal val="#ppt_x"/>
                                          </p:val>
                                        </p:tav>
                                      </p:tavLst>
                                    </p:anim>
                                    <p:anim calcmode="lin" valueType="num">
                                      <p:cBhvr additive="base">
                                        <p:cTn id="77" dur="500" fill="hold"/>
                                        <p:tgtEl>
                                          <p:spTgt spid="24"/>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500" fill="hold"/>
                                        <p:tgtEl>
                                          <p:spTgt spid="26"/>
                                        </p:tgtEl>
                                        <p:attrNameLst>
                                          <p:attrName>ppt_x</p:attrName>
                                        </p:attrNameLst>
                                      </p:cBhvr>
                                      <p:tavLst>
                                        <p:tav tm="0">
                                          <p:val>
                                            <p:strVal val="#ppt_x"/>
                                          </p:val>
                                        </p:tav>
                                        <p:tav tm="100000">
                                          <p:val>
                                            <p:strVal val="#ppt_x"/>
                                          </p:val>
                                        </p:tav>
                                      </p:tavLst>
                                    </p:anim>
                                    <p:anim calcmode="lin" valueType="num">
                                      <p:cBhvr additive="base">
                                        <p:cTn id="81" dur="500" fill="hold"/>
                                        <p:tgtEl>
                                          <p:spTgt spid="26"/>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ppt_x"/>
                                          </p:val>
                                        </p:tav>
                                        <p:tav tm="100000">
                                          <p:val>
                                            <p:strVal val="#ppt_x"/>
                                          </p:val>
                                        </p:tav>
                                      </p:tavLst>
                                    </p:anim>
                                    <p:anim calcmode="lin" valueType="num">
                                      <p:cBhvr additive="base">
                                        <p:cTn id="85" dur="500" fill="hold"/>
                                        <p:tgtEl>
                                          <p:spTgt spid="27"/>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additive="base">
                                        <p:cTn id="88" dur="500" fill="hold"/>
                                        <p:tgtEl>
                                          <p:spTgt spid="29"/>
                                        </p:tgtEl>
                                        <p:attrNameLst>
                                          <p:attrName>ppt_x</p:attrName>
                                        </p:attrNameLst>
                                      </p:cBhvr>
                                      <p:tavLst>
                                        <p:tav tm="0">
                                          <p:val>
                                            <p:strVal val="#ppt_x"/>
                                          </p:val>
                                        </p:tav>
                                        <p:tav tm="100000">
                                          <p:val>
                                            <p:strVal val="#ppt_x"/>
                                          </p:val>
                                        </p:tav>
                                      </p:tavLst>
                                    </p:anim>
                                    <p:anim calcmode="lin" valueType="num">
                                      <p:cBhvr additive="base">
                                        <p:cTn id="89" dur="500" fill="hold"/>
                                        <p:tgtEl>
                                          <p:spTgt spid="29"/>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fill="hold"/>
                                        <p:tgtEl>
                                          <p:spTgt spid="30"/>
                                        </p:tgtEl>
                                        <p:attrNameLst>
                                          <p:attrName>ppt_x</p:attrName>
                                        </p:attrNameLst>
                                      </p:cBhvr>
                                      <p:tavLst>
                                        <p:tav tm="0">
                                          <p:val>
                                            <p:strVal val="#ppt_x"/>
                                          </p:val>
                                        </p:tav>
                                        <p:tav tm="100000">
                                          <p:val>
                                            <p:strVal val="#ppt_x"/>
                                          </p:val>
                                        </p:tav>
                                      </p:tavLst>
                                    </p:anim>
                                    <p:anim calcmode="lin" valueType="num">
                                      <p:cBhvr additive="base">
                                        <p:cTn id="93" dur="500" fill="hold"/>
                                        <p:tgtEl>
                                          <p:spTgt spid="30"/>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8"/>
                                        </p:tgtEl>
                                        <p:attrNameLst>
                                          <p:attrName>style.visibility</p:attrName>
                                        </p:attrNameLst>
                                      </p:cBhvr>
                                      <p:to>
                                        <p:strVal val="visible"/>
                                      </p:to>
                                    </p:set>
                                    <p:anim calcmode="lin" valueType="num">
                                      <p:cBhvr additive="base">
                                        <p:cTn id="96" dur="500" fill="hold"/>
                                        <p:tgtEl>
                                          <p:spTgt spid="8"/>
                                        </p:tgtEl>
                                        <p:attrNameLst>
                                          <p:attrName>ppt_x</p:attrName>
                                        </p:attrNameLst>
                                      </p:cBhvr>
                                      <p:tavLst>
                                        <p:tav tm="0">
                                          <p:val>
                                            <p:strVal val="#ppt_x"/>
                                          </p:val>
                                        </p:tav>
                                        <p:tav tm="100000">
                                          <p:val>
                                            <p:strVal val="#ppt_x"/>
                                          </p:val>
                                        </p:tav>
                                      </p:tavLst>
                                    </p:anim>
                                    <p:anim calcmode="lin" valueType="num">
                                      <p:cBhvr additive="base">
                                        <p:cTn id="97" dur="500" fill="hold"/>
                                        <p:tgtEl>
                                          <p:spTgt spid="8"/>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9"/>
                                        </p:tgtEl>
                                        <p:attrNameLst>
                                          <p:attrName>style.visibility</p:attrName>
                                        </p:attrNameLst>
                                      </p:cBhvr>
                                      <p:to>
                                        <p:strVal val="visible"/>
                                      </p:to>
                                    </p:set>
                                    <p:anim calcmode="lin" valueType="num">
                                      <p:cBhvr additive="base">
                                        <p:cTn id="100" dur="500" fill="hold"/>
                                        <p:tgtEl>
                                          <p:spTgt spid="9"/>
                                        </p:tgtEl>
                                        <p:attrNameLst>
                                          <p:attrName>ppt_x</p:attrName>
                                        </p:attrNameLst>
                                      </p:cBhvr>
                                      <p:tavLst>
                                        <p:tav tm="0">
                                          <p:val>
                                            <p:strVal val="#ppt_x"/>
                                          </p:val>
                                        </p:tav>
                                        <p:tav tm="100000">
                                          <p:val>
                                            <p:strVal val="#ppt_x"/>
                                          </p:val>
                                        </p:tav>
                                      </p:tavLst>
                                    </p:anim>
                                    <p:anim calcmode="lin" valueType="num">
                                      <p:cBhvr additive="base">
                                        <p:cTn id="101" dur="500" fill="hold"/>
                                        <p:tgtEl>
                                          <p:spTgt spid="9"/>
                                        </p:tgtEl>
                                        <p:attrNameLst>
                                          <p:attrName>ppt_y</p:attrName>
                                        </p:attrNameLst>
                                      </p:cBhvr>
                                      <p:tavLst>
                                        <p:tav tm="0">
                                          <p:val>
                                            <p:strVal val="1+#ppt_h/2"/>
                                          </p:val>
                                        </p:tav>
                                        <p:tav tm="100000">
                                          <p:val>
                                            <p:strVal val="#ppt_y"/>
                                          </p:val>
                                        </p:tav>
                                      </p:tavLst>
                                    </p:anim>
                                  </p:childTnLst>
                                </p:cTn>
                              </p:par>
                              <p:par>
                                <p:cTn id="102" presetID="2" presetClass="entr" presetSubtype="4" fill="hold" nodeType="withEffect">
                                  <p:stCondLst>
                                    <p:cond delay="0"/>
                                  </p:stCondLst>
                                  <p:childTnLst>
                                    <p:set>
                                      <p:cBhvr>
                                        <p:cTn id="103" dur="1" fill="hold">
                                          <p:stCondLst>
                                            <p:cond delay="0"/>
                                          </p:stCondLst>
                                        </p:cTn>
                                        <p:tgtEl>
                                          <p:spTgt spid="13"/>
                                        </p:tgtEl>
                                        <p:attrNameLst>
                                          <p:attrName>style.visibility</p:attrName>
                                        </p:attrNameLst>
                                      </p:cBhvr>
                                      <p:to>
                                        <p:strVal val="visible"/>
                                      </p:to>
                                    </p:set>
                                    <p:anim calcmode="lin" valueType="num">
                                      <p:cBhvr additive="base">
                                        <p:cTn id="104" dur="500" fill="hold"/>
                                        <p:tgtEl>
                                          <p:spTgt spid="13"/>
                                        </p:tgtEl>
                                        <p:attrNameLst>
                                          <p:attrName>ppt_x</p:attrName>
                                        </p:attrNameLst>
                                      </p:cBhvr>
                                      <p:tavLst>
                                        <p:tav tm="0">
                                          <p:val>
                                            <p:strVal val="#ppt_x"/>
                                          </p:val>
                                        </p:tav>
                                        <p:tav tm="100000">
                                          <p:val>
                                            <p:strVal val="#ppt_x"/>
                                          </p:val>
                                        </p:tav>
                                      </p:tavLst>
                                    </p:anim>
                                    <p:anim calcmode="lin" valueType="num">
                                      <p:cBhvr additive="base">
                                        <p:cTn id="10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ags/tag1.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6643</Words>
  <Application>WPS 演示</Application>
  <PresentationFormat>自定义</PresentationFormat>
  <Paragraphs>676</Paragraphs>
  <Slides>46</Slides>
  <Notes>43</Notes>
  <HiddenSlides>0</HiddenSlides>
  <MMClips>0</MMClips>
  <ScaleCrop>false</ScaleCrop>
  <HeadingPairs>
    <vt:vector size="6" baseType="variant">
      <vt:variant>
        <vt:lpstr>已用的字体</vt:lpstr>
      </vt:variant>
      <vt:variant>
        <vt:i4>26</vt:i4>
      </vt:variant>
      <vt:variant>
        <vt:lpstr>主题</vt:lpstr>
      </vt:variant>
      <vt:variant>
        <vt:i4>1</vt:i4>
      </vt:variant>
      <vt:variant>
        <vt:lpstr>幻灯片标题</vt:lpstr>
      </vt:variant>
      <vt:variant>
        <vt:i4>46</vt:i4>
      </vt:variant>
    </vt:vector>
  </HeadingPairs>
  <TitlesOfParts>
    <vt:vector size="73" baseType="lpstr">
      <vt:lpstr>Arial</vt:lpstr>
      <vt:lpstr>宋体</vt:lpstr>
      <vt:lpstr>Wingdings</vt:lpstr>
      <vt:lpstr>Calibri</vt:lpstr>
      <vt:lpstr>微软雅黑</vt:lpstr>
      <vt:lpstr>AvantGarde Md BT</vt:lpstr>
      <vt:lpstr>不给糖就捣蛋的万圣节</vt:lpstr>
      <vt:lpstr>方正兰亭黑_GBK</vt:lpstr>
      <vt:lpstr>Arial Unicode MS</vt:lpstr>
      <vt:lpstr>隶书</vt:lpstr>
      <vt:lpstr>华文行楷</vt:lpstr>
      <vt:lpstr>华文琥珀</vt:lpstr>
      <vt:lpstr>黑体</vt:lpstr>
      <vt:lpstr>Agency FB</vt:lpstr>
      <vt:lpstr>Lato Regular</vt:lpstr>
      <vt:lpstr>方正大黑体_GBK</vt:lpstr>
      <vt:lpstr>楷体</vt:lpstr>
      <vt:lpstr>方正姚体</vt:lpstr>
      <vt:lpstr>Times New Roman</vt:lpstr>
      <vt:lpstr>Calibri</vt:lpstr>
      <vt:lpstr>华文中宋</vt:lpstr>
      <vt:lpstr>方正舒体</vt:lpstr>
      <vt:lpstr>站酷高端黑</vt:lpstr>
      <vt:lpstr>仿宋</vt:lpstr>
      <vt:lpstr>Verdana</vt:lpstr>
      <vt:lpstr>华文新魏</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31</cp:revision>
  <dcterms:created xsi:type="dcterms:W3CDTF">2017-02-25T10:00:00Z</dcterms:created>
  <dcterms:modified xsi:type="dcterms:W3CDTF">2021-12-25T02:05:32Z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